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1"/>
  </p:notesMasterIdLst>
  <p:sldIdLst>
    <p:sldId id="256" r:id="rId2"/>
    <p:sldId id="265" r:id="rId3"/>
    <p:sldId id="258" r:id="rId4"/>
    <p:sldId id="259" r:id="rId5"/>
    <p:sldId id="260" r:id="rId6"/>
    <p:sldId id="261" r:id="rId7"/>
    <p:sldId id="262" r:id="rId8"/>
    <p:sldId id="263" r:id="rId9"/>
    <p:sldId id="264" r:id="rId10"/>
  </p:sldIdLst>
  <p:sldSz cx="18288000" cy="10287000"/>
  <p:notesSz cx="6858000" cy="9144000"/>
  <p:embeddedFontLst>
    <p:embeddedFont>
      <p:font typeface="Blinker" panose="020B0604020202020204" charset="0"/>
      <p:regular r:id="rId12"/>
    </p:embeddedFont>
    <p:embeddedFont>
      <p:font typeface="Calibri" panose="020F0502020204030204" pitchFamily="34" charset="0"/>
      <p:regular r:id="rId13"/>
      <p:bold r:id="rId14"/>
      <p:italic r:id="rId15"/>
      <p:boldItalic r:id="rId16"/>
    </p:embeddedFont>
    <p:embeddedFont>
      <p:font typeface="Garet" panose="020B0604020202020204" charset="0"/>
      <p:regular r:id="rId17"/>
    </p:embeddedFont>
    <p:embeddedFont>
      <p:font typeface="Garet Bold" panose="020B0604020202020204" charset="0"/>
      <p:regular r:id="rId18"/>
    </p:embeddedFont>
    <p:embeddedFont>
      <p:font typeface="Glacial Indifference" panose="020B0604020202020204" charset="0"/>
      <p:regular r:id="rId19"/>
    </p:embeddedFont>
    <p:embeddedFont>
      <p:font typeface="Glacial Indifference Bold" panose="020B0604020202020204" charset="0"/>
      <p:regular r:id="rId20"/>
    </p:embeddedFont>
    <p:embeddedFont>
      <p:font typeface="League Spartan" panose="020B0604020202020204" charset="0"/>
      <p:regular r:id="rId21"/>
    </p:embeddedFont>
    <p:embeddedFont>
      <p:font typeface="Mont Bold" panose="020B0604020202020204" charset="0"/>
      <p:regular r:id="rId22"/>
    </p:embeddedFont>
    <p:embeddedFont>
      <p:font typeface="Poppins" panose="00000500000000000000" pitchFamily="2" charset="0"/>
      <p:regular r:id="rId23"/>
      <p:bold r:id="rId24"/>
      <p:italic r:id="rId25"/>
      <p:boldItalic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8D48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6" d="100"/>
          <a:sy n="56" d="100"/>
        </p:scale>
        <p:origin x="610" y="9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font" Target="fonts/font7.fntdata"/><Relationship Id="rId26" Type="http://schemas.openxmlformats.org/officeDocument/2006/relationships/font" Target="fonts/font15.fntdata"/><Relationship Id="rId3" Type="http://schemas.openxmlformats.org/officeDocument/2006/relationships/slide" Target="slides/slide2.xml"/><Relationship Id="rId21" Type="http://schemas.openxmlformats.org/officeDocument/2006/relationships/font" Target="fonts/font10.fntdata"/><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font" Target="fonts/font6.fntdata"/><Relationship Id="rId25" Type="http://schemas.openxmlformats.org/officeDocument/2006/relationships/font" Target="fonts/font14.fntdata"/><Relationship Id="rId2" Type="http://schemas.openxmlformats.org/officeDocument/2006/relationships/slide" Target="slides/slide1.xml"/><Relationship Id="rId16" Type="http://schemas.openxmlformats.org/officeDocument/2006/relationships/font" Target="fonts/font5.fntdata"/><Relationship Id="rId20" Type="http://schemas.openxmlformats.org/officeDocument/2006/relationships/font" Target="fonts/font9.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24" Type="http://schemas.openxmlformats.org/officeDocument/2006/relationships/font" Target="fonts/font13.fntdata"/><Relationship Id="rId5" Type="http://schemas.openxmlformats.org/officeDocument/2006/relationships/slide" Target="slides/slide4.xml"/><Relationship Id="rId15" Type="http://schemas.openxmlformats.org/officeDocument/2006/relationships/font" Target="fonts/font4.fntdata"/><Relationship Id="rId23" Type="http://schemas.openxmlformats.org/officeDocument/2006/relationships/font" Target="fonts/font12.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 Id="rId22" Type="http://schemas.openxmlformats.org/officeDocument/2006/relationships/font" Target="fonts/font11.fntdata"/><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70A30A0-0977-4580-AD31-7811BCE3356C}" type="datetimeFigureOut">
              <a:rPr lang="en-IN" smtClean="0"/>
              <a:t>28-10-2023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EF44C7B-C2E8-460F-9E07-65C95ABE2309}" type="slidenum">
              <a:rPr lang="en-IN" smtClean="0"/>
              <a:t>‹#›</a:t>
            </a:fld>
            <a:endParaRPr lang="en-IN"/>
          </a:p>
        </p:txBody>
      </p:sp>
    </p:spTree>
    <p:extLst>
      <p:ext uri="{BB962C8B-B14F-4D97-AF65-F5344CB8AC3E}">
        <p14:creationId xmlns:p14="http://schemas.microsoft.com/office/powerpoint/2010/main" val="15677522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EF44C7B-C2E8-460F-9E07-65C95ABE2309}" type="slidenum">
              <a:rPr lang="en-IN" smtClean="0"/>
              <a:t>3</a:t>
            </a:fld>
            <a:endParaRPr lang="en-IN"/>
          </a:p>
        </p:txBody>
      </p:sp>
    </p:spTree>
    <p:extLst>
      <p:ext uri="{BB962C8B-B14F-4D97-AF65-F5344CB8AC3E}">
        <p14:creationId xmlns:p14="http://schemas.microsoft.com/office/powerpoint/2010/main" val="29604335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10/28/2023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10/28/2023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10/28/2023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10/28/2023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10/28/2023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jpe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svg"/><Relationship Id="rId4" Type="http://schemas.openxmlformats.org/officeDocument/2006/relationships/image" Target="../media/image10.png"/></Relationships>
</file>

<file path=ppt/slides/_rels/slide3.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8.jpeg"/><Relationship Id="rId7" Type="http://schemas.openxmlformats.org/officeDocument/2006/relationships/image" Target="../media/image16.sv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10" Type="http://schemas.openxmlformats.org/officeDocument/2006/relationships/image" Target="../media/image13.png"/><Relationship Id="rId4" Type="http://schemas.openxmlformats.org/officeDocument/2006/relationships/image" Target="../media/image9.png"/><Relationship Id="rId9" Type="http://schemas.openxmlformats.org/officeDocument/2006/relationships/image" Target="../media/image18.png"/></Relationships>
</file>

<file path=ppt/slides/_rels/slide4.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9.png"/><Relationship Id="rId7" Type="http://schemas.openxmlformats.org/officeDocument/2006/relationships/image" Target="../media/image21.jpeg"/><Relationship Id="rId2" Type="http://schemas.openxmlformats.org/officeDocument/2006/relationships/image" Target="../media/image8.jpe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20.svg"/><Relationship Id="rId4" Type="http://schemas.openxmlformats.org/officeDocument/2006/relationships/image" Target="../media/image19.png"/><Relationship Id="rId9" Type="http://schemas.openxmlformats.org/officeDocument/2006/relationships/image" Target="../media/image14.png"/></Relationships>
</file>

<file path=ppt/slides/_rels/slide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8.jpe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4.png"/><Relationship Id="rId4" Type="http://schemas.openxmlformats.org/officeDocument/2006/relationships/image" Target="../media/image23.jpg"/></Relationships>
</file>

<file path=ppt/slides/_rels/slide6.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9.png"/><Relationship Id="rId7" Type="http://schemas.openxmlformats.org/officeDocument/2006/relationships/image" Target="../media/image24.jpg"/><Relationship Id="rId2" Type="http://schemas.openxmlformats.org/officeDocument/2006/relationships/image" Target="../media/image8.jpeg"/><Relationship Id="rId1" Type="http://schemas.openxmlformats.org/officeDocument/2006/relationships/slideLayout" Target="../slideLayouts/slideLayout7.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7.png"/><Relationship Id="rId9" Type="http://schemas.openxmlformats.org/officeDocument/2006/relationships/image" Target="../media/image13.png"/></Relationships>
</file>

<file path=ppt/slides/_rels/slide7.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10.png"/><Relationship Id="rId7" Type="http://schemas.openxmlformats.org/officeDocument/2006/relationships/image" Target="../media/image28.jpg"/><Relationship Id="rId2" Type="http://schemas.openxmlformats.org/officeDocument/2006/relationships/image" Target="../media/image8.jpeg"/><Relationship Id="rId1" Type="http://schemas.openxmlformats.org/officeDocument/2006/relationships/slideLayout" Target="../slideLayouts/slideLayout7.xml"/><Relationship Id="rId6" Type="http://schemas.openxmlformats.org/officeDocument/2006/relationships/image" Target="../media/image27.jpeg"/><Relationship Id="rId5" Type="http://schemas.openxmlformats.org/officeDocument/2006/relationships/image" Target="../media/image26.png"/><Relationship Id="rId4" Type="http://schemas.openxmlformats.org/officeDocument/2006/relationships/image" Target="../media/image11.svg"/><Relationship Id="rId9"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8.jpeg"/><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31.jpg"/><Relationship Id="rId4" Type="http://schemas.openxmlformats.org/officeDocument/2006/relationships/image" Target="../media/image30.jpg"/></Relationships>
</file>

<file path=ppt/slides/_rels/slide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Freeform 2"/>
          <p:cNvSpPr/>
          <p:nvPr/>
        </p:nvSpPr>
        <p:spPr>
          <a:xfrm>
            <a:off x="5920341" y="-491728"/>
            <a:ext cx="4142416" cy="4114800"/>
          </a:xfrm>
          <a:custGeom>
            <a:avLst/>
            <a:gdLst/>
            <a:ahLst/>
            <a:cxnLst/>
            <a:rect l="l" t="t" r="r" b="b"/>
            <a:pathLst>
              <a:path w="4142416" h="4114800">
                <a:moveTo>
                  <a:pt x="0" y="0"/>
                </a:moveTo>
                <a:lnTo>
                  <a:pt x="4142416" y="0"/>
                </a:lnTo>
                <a:lnTo>
                  <a:pt x="4142416" y="4114800"/>
                </a:lnTo>
                <a:lnTo>
                  <a:pt x="0" y="4114800"/>
                </a:lnTo>
                <a:lnTo>
                  <a:pt x="0" y="0"/>
                </a:lnTo>
                <a:close/>
              </a:path>
            </a:pathLst>
          </a:custGeom>
          <a:blipFill>
            <a:blip r:embed="rId2">
              <a:alphaModFix amt="8999"/>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1528379" y="5630466"/>
            <a:ext cx="3827148" cy="4114800"/>
          </a:xfrm>
          <a:custGeom>
            <a:avLst/>
            <a:gdLst/>
            <a:ahLst/>
            <a:cxnLst/>
            <a:rect l="l" t="t" r="r" b="b"/>
            <a:pathLst>
              <a:path w="3827148" h="4114800">
                <a:moveTo>
                  <a:pt x="0" y="0"/>
                </a:moveTo>
                <a:lnTo>
                  <a:pt x="3827148" y="0"/>
                </a:lnTo>
                <a:lnTo>
                  <a:pt x="3827148" y="4114800"/>
                </a:lnTo>
                <a:lnTo>
                  <a:pt x="0" y="4114800"/>
                </a:lnTo>
                <a:lnTo>
                  <a:pt x="0" y="0"/>
                </a:lnTo>
                <a:close/>
              </a:path>
            </a:pathLst>
          </a:custGeom>
          <a:blipFill>
            <a:blip r:embed="rId4">
              <a:alphaModFix amt="14000"/>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a:off x="13262259" y="681023"/>
            <a:ext cx="4368153" cy="4114800"/>
          </a:xfrm>
          <a:custGeom>
            <a:avLst/>
            <a:gdLst/>
            <a:ahLst/>
            <a:cxnLst/>
            <a:rect l="l" t="t" r="r" b="b"/>
            <a:pathLst>
              <a:path w="4368153" h="4114800">
                <a:moveTo>
                  <a:pt x="0" y="0"/>
                </a:moveTo>
                <a:lnTo>
                  <a:pt x="4368153" y="0"/>
                </a:lnTo>
                <a:lnTo>
                  <a:pt x="4368153" y="4114800"/>
                </a:lnTo>
                <a:lnTo>
                  <a:pt x="0" y="4114800"/>
                </a:lnTo>
                <a:lnTo>
                  <a:pt x="0" y="0"/>
                </a:lnTo>
                <a:close/>
              </a:path>
            </a:pathLst>
          </a:custGeom>
          <a:blipFill>
            <a:blip r:embed="rId6">
              <a:alphaModFix amt="23000"/>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5" name="TextBox 15"/>
          <p:cNvSpPr txBox="1"/>
          <p:nvPr/>
        </p:nvSpPr>
        <p:spPr>
          <a:xfrm>
            <a:off x="654061" y="5612606"/>
            <a:ext cx="10532560" cy="551433"/>
          </a:xfrm>
          <a:prstGeom prst="rect">
            <a:avLst/>
          </a:prstGeom>
        </p:spPr>
        <p:txBody>
          <a:bodyPr lIns="0" tIns="0" rIns="0" bIns="0" rtlCol="0" anchor="t">
            <a:spAutoFit/>
          </a:bodyPr>
          <a:lstStyle/>
          <a:p>
            <a:pPr algn="ctr">
              <a:lnSpc>
                <a:spcPts val="4320"/>
              </a:lnSpc>
            </a:pPr>
            <a:r>
              <a:rPr lang="en-US" sz="3600" spc="1152" dirty="0">
                <a:solidFill>
                  <a:srgbClr val="FFBD59"/>
                </a:solidFill>
                <a:latin typeface="Poppins"/>
              </a:rPr>
              <a:t>HACKTOBERFEST 1.0</a:t>
            </a:r>
          </a:p>
        </p:txBody>
      </p:sp>
      <p:sp>
        <p:nvSpPr>
          <p:cNvPr id="16" name="TextBox 16"/>
          <p:cNvSpPr txBox="1"/>
          <p:nvPr/>
        </p:nvSpPr>
        <p:spPr>
          <a:xfrm>
            <a:off x="-313596" y="3645694"/>
            <a:ext cx="13267596" cy="1846659"/>
          </a:xfrm>
          <a:prstGeom prst="rect">
            <a:avLst/>
          </a:prstGeom>
        </p:spPr>
        <p:txBody>
          <a:bodyPr lIns="0" tIns="0" rIns="0" bIns="0" rtlCol="0" anchor="t">
            <a:spAutoFit/>
          </a:bodyPr>
          <a:lstStyle/>
          <a:p>
            <a:pPr algn="ctr">
              <a:lnSpc>
                <a:spcPts val="14400"/>
              </a:lnSpc>
            </a:pPr>
            <a:r>
              <a:rPr lang="en-US" sz="12000" dirty="0">
                <a:solidFill>
                  <a:srgbClr val="FFFFFF"/>
                </a:solidFill>
                <a:latin typeface="Mont Bold"/>
              </a:rPr>
              <a:t>GOLDEN DAWN</a:t>
            </a:r>
          </a:p>
        </p:txBody>
      </p:sp>
      <p:pic>
        <p:nvPicPr>
          <p:cNvPr id="18" name="Picture 17">
            <a:extLst>
              <a:ext uri="{FF2B5EF4-FFF2-40B4-BE49-F238E27FC236}">
                <a16:creationId xmlns:a16="http://schemas.microsoft.com/office/drawing/2014/main" id="{A1643634-47E7-D849-E905-162802F9D10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752600" y="-266700"/>
            <a:ext cx="4761905" cy="476190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6250" r="-6250"/>
            </a:stretch>
          </a:blipFill>
        </p:spPr>
        <p:txBody>
          <a:bodyPr/>
          <a:lstStyle/>
          <a:p>
            <a:endParaRPr lang="en-US"/>
          </a:p>
        </p:txBody>
      </p:sp>
      <p:sp>
        <p:nvSpPr>
          <p:cNvPr id="3" name="Freeform 3"/>
          <p:cNvSpPr/>
          <p:nvPr/>
        </p:nvSpPr>
        <p:spPr>
          <a:xfrm>
            <a:off x="13900097" y="-3632307"/>
            <a:ext cx="8775807" cy="8775807"/>
          </a:xfrm>
          <a:custGeom>
            <a:avLst/>
            <a:gdLst/>
            <a:ahLst/>
            <a:cxnLst/>
            <a:rect l="l" t="t" r="r" b="b"/>
            <a:pathLst>
              <a:path w="8775807" h="8775807">
                <a:moveTo>
                  <a:pt x="0" y="0"/>
                </a:moveTo>
                <a:lnTo>
                  <a:pt x="8775806" y="0"/>
                </a:lnTo>
                <a:lnTo>
                  <a:pt x="8775806" y="8775807"/>
                </a:lnTo>
                <a:lnTo>
                  <a:pt x="0" y="8775807"/>
                </a:lnTo>
                <a:lnTo>
                  <a:pt x="0" y="0"/>
                </a:lnTo>
                <a:close/>
              </a:path>
            </a:pathLst>
          </a:custGeom>
          <a:blipFill>
            <a:blip r:embed="rId3">
              <a:alphaModFix amt="80000"/>
            </a:blip>
            <a:stretch>
              <a:fillRect/>
            </a:stretch>
          </a:blipFill>
        </p:spPr>
        <p:txBody>
          <a:bodyPr/>
          <a:lstStyle/>
          <a:p>
            <a:endParaRPr lang="en-US"/>
          </a:p>
        </p:txBody>
      </p:sp>
      <p:sp>
        <p:nvSpPr>
          <p:cNvPr id="4" name="Freeform 4"/>
          <p:cNvSpPr/>
          <p:nvPr/>
        </p:nvSpPr>
        <p:spPr>
          <a:xfrm>
            <a:off x="8985519" y="2032951"/>
            <a:ext cx="3945958" cy="4812144"/>
          </a:xfrm>
          <a:custGeom>
            <a:avLst/>
            <a:gdLst/>
            <a:ahLst/>
            <a:cxnLst/>
            <a:rect l="l" t="t" r="r" b="b"/>
            <a:pathLst>
              <a:path w="3945958" h="4812144">
                <a:moveTo>
                  <a:pt x="0" y="0"/>
                </a:moveTo>
                <a:lnTo>
                  <a:pt x="3945958" y="0"/>
                </a:lnTo>
                <a:lnTo>
                  <a:pt x="3945958" y="4812144"/>
                </a:lnTo>
                <a:lnTo>
                  <a:pt x="0" y="4812144"/>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rnd">
            <a:noFill/>
            <a:prstDash val="solid"/>
            <a:round/>
          </a:ln>
        </p:spPr>
        <p:txBody>
          <a:bodyPr/>
          <a:lstStyle/>
          <a:p>
            <a:endParaRPr lang="en-US"/>
          </a:p>
        </p:txBody>
      </p:sp>
      <p:sp>
        <p:nvSpPr>
          <p:cNvPr id="5" name="TextBox 5"/>
          <p:cNvSpPr txBox="1"/>
          <p:nvPr/>
        </p:nvSpPr>
        <p:spPr>
          <a:xfrm>
            <a:off x="748552" y="1074518"/>
            <a:ext cx="8005709" cy="2069266"/>
          </a:xfrm>
          <a:prstGeom prst="rect">
            <a:avLst/>
          </a:prstGeom>
        </p:spPr>
        <p:txBody>
          <a:bodyPr lIns="0" tIns="0" rIns="0" bIns="0" rtlCol="0" anchor="t">
            <a:spAutoFit/>
          </a:bodyPr>
          <a:lstStyle/>
          <a:p>
            <a:pPr marL="0" lvl="0" indent="0" algn="l">
              <a:lnSpc>
                <a:spcPts val="7967"/>
              </a:lnSpc>
              <a:spcBef>
                <a:spcPct val="0"/>
              </a:spcBef>
            </a:pPr>
            <a:r>
              <a:rPr lang="en-US" sz="7967" u="none" strike="noStrike" dirty="0">
                <a:solidFill>
                  <a:srgbClr val="F5F5F3"/>
                </a:solidFill>
                <a:latin typeface="League Spartan"/>
              </a:rPr>
              <a:t>Problem statement</a:t>
            </a:r>
          </a:p>
        </p:txBody>
      </p:sp>
      <p:sp>
        <p:nvSpPr>
          <p:cNvPr id="6" name="TextBox 6"/>
          <p:cNvSpPr txBox="1"/>
          <p:nvPr/>
        </p:nvSpPr>
        <p:spPr>
          <a:xfrm>
            <a:off x="903091" y="4315198"/>
            <a:ext cx="7696631" cy="749051"/>
          </a:xfrm>
          <a:prstGeom prst="rect">
            <a:avLst/>
          </a:prstGeom>
        </p:spPr>
        <p:txBody>
          <a:bodyPr lIns="0" tIns="0" rIns="0" bIns="0" rtlCol="0" anchor="t">
            <a:spAutoFit/>
          </a:bodyPr>
          <a:lstStyle/>
          <a:p>
            <a:pPr>
              <a:lnSpc>
                <a:spcPts val="2954"/>
              </a:lnSpc>
              <a:spcBef>
                <a:spcPct val="0"/>
              </a:spcBef>
            </a:pPr>
            <a:r>
              <a:rPr lang="en-US" sz="1969" dirty="0" err="1">
                <a:solidFill>
                  <a:srgbClr val="F5F5F3"/>
                </a:solidFill>
                <a:latin typeface="Mont Bold"/>
              </a:rPr>
              <a:t>CookBook</a:t>
            </a:r>
            <a:endParaRPr lang="en-US" sz="1969" u="none" strike="noStrike" dirty="0">
              <a:solidFill>
                <a:srgbClr val="F5F5F3"/>
              </a:solidFill>
              <a:latin typeface="Mont Bold"/>
            </a:endParaRPr>
          </a:p>
          <a:p>
            <a:pPr marL="0" lvl="0" indent="0" algn="l">
              <a:lnSpc>
                <a:spcPts val="2954"/>
              </a:lnSpc>
              <a:spcBef>
                <a:spcPct val="0"/>
              </a:spcBef>
            </a:pPr>
            <a:endParaRPr lang="en-US" sz="1969" u="none" strike="noStrike" dirty="0">
              <a:solidFill>
                <a:srgbClr val="F5F5F3"/>
              </a:solidFill>
              <a:latin typeface="Mont Bold"/>
            </a:endParaRPr>
          </a:p>
        </p:txBody>
      </p:sp>
      <p:sp>
        <p:nvSpPr>
          <p:cNvPr id="7" name="TextBox 7"/>
          <p:cNvSpPr txBox="1"/>
          <p:nvPr/>
        </p:nvSpPr>
        <p:spPr>
          <a:xfrm>
            <a:off x="903091" y="5355470"/>
            <a:ext cx="7696631" cy="3057375"/>
          </a:xfrm>
          <a:prstGeom prst="rect">
            <a:avLst/>
          </a:prstGeom>
        </p:spPr>
        <p:txBody>
          <a:bodyPr lIns="0" tIns="0" rIns="0" bIns="0" rtlCol="0" anchor="t">
            <a:spAutoFit/>
          </a:bodyPr>
          <a:lstStyle/>
          <a:p>
            <a:pPr>
              <a:lnSpc>
                <a:spcPts val="2954"/>
              </a:lnSpc>
              <a:spcBef>
                <a:spcPct val="0"/>
              </a:spcBef>
            </a:pPr>
            <a:r>
              <a:rPr lang="en-GB" sz="1969" u="none" strike="noStrike" dirty="0">
                <a:solidFill>
                  <a:srgbClr val="F5F5F3"/>
                </a:solidFill>
                <a:latin typeface="Mont Bold"/>
              </a:rPr>
              <a:t>Many individuals struggle with finding and preparing healthy, delicious, and diverse meals due to a lack of time, culinary expertise, or access to varied recipes.</a:t>
            </a:r>
          </a:p>
          <a:p>
            <a:pPr>
              <a:lnSpc>
                <a:spcPts val="2954"/>
              </a:lnSpc>
              <a:spcBef>
                <a:spcPct val="0"/>
              </a:spcBef>
            </a:pPr>
            <a:endParaRPr lang="en-GB" sz="1969" dirty="0">
              <a:solidFill>
                <a:srgbClr val="F5F5F3"/>
              </a:solidFill>
              <a:latin typeface="Mont Bold"/>
            </a:endParaRPr>
          </a:p>
          <a:p>
            <a:pPr>
              <a:lnSpc>
                <a:spcPts val="2954"/>
              </a:lnSpc>
              <a:spcBef>
                <a:spcPct val="0"/>
              </a:spcBef>
            </a:pPr>
            <a:r>
              <a:rPr lang="en-US" sz="1969" dirty="0">
                <a:solidFill>
                  <a:srgbClr val="F5F5F3"/>
                </a:solidFill>
                <a:latin typeface="Mont Bold"/>
              </a:rPr>
              <a:t>To solve this problem we are making an user-friendly website where we can find everything about a </a:t>
            </a:r>
            <a:r>
              <a:rPr lang="en-US" sz="1969" dirty="0" err="1">
                <a:solidFill>
                  <a:srgbClr val="F5F5F3"/>
                </a:solidFill>
                <a:latin typeface="Mont Bold"/>
              </a:rPr>
              <a:t>receipe</a:t>
            </a:r>
            <a:r>
              <a:rPr lang="en-US" sz="1969" dirty="0">
                <a:solidFill>
                  <a:srgbClr val="F5F5F3"/>
                </a:solidFill>
                <a:latin typeface="Mont Bold"/>
              </a:rPr>
              <a:t>. </a:t>
            </a:r>
            <a:endParaRPr lang="en-US" sz="1969" u="none" strike="noStrike" dirty="0">
              <a:solidFill>
                <a:srgbClr val="F5F5F3"/>
              </a:solidFill>
              <a:latin typeface="Mont Bold"/>
            </a:endParaRPr>
          </a:p>
          <a:p>
            <a:pPr>
              <a:lnSpc>
                <a:spcPts val="2954"/>
              </a:lnSpc>
              <a:spcBef>
                <a:spcPct val="0"/>
              </a:spcBef>
            </a:pPr>
            <a:endParaRPr lang="en-US" sz="1969" u="none" strike="noStrike" dirty="0">
              <a:solidFill>
                <a:srgbClr val="F5F5F3"/>
              </a:solidFill>
              <a:latin typeface="Mont Bold"/>
            </a:endParaRPr>
          </a:p>
          <a:p>
            <a:pPr marL="0" lvl="0" indent="0" algn="l">
              <a:lnSpc>
                <a:spcPts val="2954"/>
              </a:lnSpc>
              <a:spcBef>
                <a:spcPct val="0"/>
              </a:spcBef>
            </a:pPr>
            <a:endParaRPr lang="en-US" sz="1969" u="none" strike="noStrike" dirty="0">
              <a:solidFill>
                <a:srgbClr val="F5F5F3"/>
              </a:solidFill>
              <a:latin typeface="Mont Bold"/>
            </a:endParaRPr>
          </a:p>
        </p:txBody>
      </p:sp>
      <p:grpSp>
        <p:nvGrpSpPr>
          <p:cNvPr id="9" name="Group 9"/>
          <p:cNvGrpSpPr>
            <a:grpSpLocks noChangeAspect="1"/>
          </p:cNvGrpSpPr>
          <p:nvPr/>
        </p:nvGrpSpPr>
        <p:grpSpPr>
          <a:xfrm>
            <a:off x="10958498" y="285875"/>
            <a:ext cx="6300802" cy="8985167"/>
            <a:chOff x="0" y="0"/>
            <a:chExt cx="4292600" cy="6121400"/>
          </a:xfrm>
        </p:grpSpPr>
        <p:sp>
          <p:nvSpPr>
            <p:cNvPr id="10" name="Freeform 10"/>
            <p:cNvSpPr/>
            <p:nvPr/>
          </p:nvSpPr>
          <p:spPr>
            <a:xfrm>
              <a:off x="0" y="0"/>
              <a:ext cx="4292600" cy="6121400"/>
            </a:xfrm>
            <a:custGeom>
              <a:avLst/>
              <a:gdLst/>
              <a:ahLst/>
              <a:cxnLst/>
              <a:rect l="l" t="t" r="r" b="b"/>
              <a:pathLst>
                <a:path w="4292600" h="6121400">
                  <a:moveTo>
                    <a:pt x="4292600" y="6121400"/>
                  </a:moveTo>
                  <a:lnTo>
                    <a:pt x="0" y="6121400"/>
                  </a:lnTo>
                  <a:lnTo>
                    <a:pt x="0" y="0"/>
                  </a:lnTo>
                  <a:lnTo>
                    <a:pt x="4292600" y="0"/>
                  </a:lnTo>
                  <a:lnTo>
                    <a:pt x="4292600" y="6121400"/>
                  </a:lnTo>
                  <a:close/>
                </a:path>
              </a:pathLst>
            </a:custGeom>
            <a:blipFill>
              <a:blip r:embed="rId6"/>
              <a:stretch>
                <a:fillRect l="-20377" r="-20377"/>
              </a:stretch>
            </a:blipFill>
          </p:spPr>
          <p:txBody>
            <a:bodyPr/>
            <a:lstStyle/>
            <a:p>
              <a:endParaRPr lang="en-US"/>
            </a:p>
          </p:txBody>
        </p:sp>
        <p:sp>
          <p:nvSpPr>
            <p:cNvPr id="11" name="Freeform 11"/>
            <p:cNvSpPr/>
            <p:nvPr/>
          </p:nvSpPr>
          <p:spPr>
            <a:xfrm>
              <a:off x="0" y="0"/>
              <a:ext cx="4292600" cy="6121400"/>
            </a:xfrm>
            <a:custGeom>
              <a:avLst/>
              <a:gdLst/>
              <a:ahLst/>
              <a:cxnLst/>
              <a:rect l="l" t="t" r="r" b="b"/>
              <a:pathLst>
                <a:path w="4292600" h="6121400">
                  <a:moveTo>
                    <a:pt x="4292600" y="6121400"/>
                  </a:moveTo>
                  <a:lnTo>
                    <a:pt x="0" y="6121400"/>
                  </a:lnTo>
                  <a:lnTo>
                    <a:pt x="0" y="0"/>
                  </a:lnTo>
                  <a:lnTo>
                    <a:pt x="4292600" y="0"/>
                  </a:lnTo>
                  <a:lnTo>
                    <a:pt x="4292600" y="6121400"/>
                  </a:lnTo>
                  <a:close/>
                </a:path>
              </a:pathLst>
            </a:custGeom>
            <a:blipFill>
              <a:blip r:embed="rId7"/>
              <a:stretch>
                <a:fillRect/>
              </a:stretch>
            </a:blipFill>
          </p:spPr>
          <p:txBody>
            <a:bodyPr/>
            <a:lstStyle/>
            <a:p>
              <a:endParaRPr lang="en-US" dirty="0"/>
            </a:p>
          </p:txBody>
        </p:sp>
      </p:grpSp>
      <p:sp>
        <p:nvSpPr>
          <p:cNvPr id="12" name="Freeform 12"/>
          <p:cNvSpPr/>
          <p:nvPr/>
        </p:nvSpPr>
        <p:spPr>
          <a:xfrm rot="-5618979">
            <a:off x="13635652" y="7714883"/>
            <a:ext cx="946495" cy="3410793"/>
          </a:xfrm>
          <a:custGeom>
            <a:avLst/>
            <a:gdLst/>
            <a:ahLst/>
            <a:cxnLst/>
            <a:rect l="l" t="t" r="r" b="b"/>
            <a:pathLst>
              <a:path w="946495" h="3410793">
                <a:moveTo>
                  <a:pt x="0" y="0"/>
                </a:moveTo>
                <a:lnTo>
                  <a:pt x="946495" y="0"/>
                </a:lnTo>
                <a:lnTo>
                  <a:pt x="946495" y="3410793"/>
                </a:lnTo>
                <a:lnTo>
                  <a:pt x="0" y="3410793"/>
                </a:lnTo>
                <a:lnTo>
                  <a:pt x="0" y="0"/>
                </a:lnTo>
                <a:close/>
              </a:path>
            </a:pathLst>
          </a:custGeom>
          <a:blipFill>
            <a:blip r:embed="rId8"/>
            <a:stretch>
              <a:fillRect/>
            </a:stretch>
          </a:blipFill>
        </p:spPr>
        <p:txBody>
          <a:bodyPr/>
          <a:lstStyle/>
          <a:p>
            <a:endParaRPr lang="en-US"/>
          </a:p>
        </p:txBody>
      </p:sp>
    </p:spTree>
    <p:extLst>
      <p:ext uri="{BB962C8B-B14F-4D97-AF65-F5344CB8AC3E}">
        <p14:creationId xmlns:p14="http://schemas.microsoft.com/office/powerpoint/2010/main" val="7248113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l="-6250" r="-6250"/>
            </a:stretch>
          </a:blipFill>
        </p:spPr>
        <p:txBody>
          <a:bodyPr/>
          <a:lstStyle/>
          <a:p>
            <a:endParaRPr lang="en-US"/>
          </a:p>
        </p:txBody>
      </p:sp>
      <p:sp>
        <p:nvSpPr>
          <p:cNvPr id="3" name="Freeform 3"/>
          <p:cNvSpPr/>
          <p:nvPr/>
        </p:nvSpPr>
        <p:spPr>
          <a:xfrm>
            <a:off x="14343751" y="-4062487"/>
            <a:ext cx="8775807" cy="8775807"/>
          </a:xfrm>
          <a:custGeom>
            <a:avLst/>
            <a:gdLst/>
            <a:ahLst/>
            <a:cxnLst/>
            <a:rect l="l" t="t" r="r" b="b"/>
            <a:pathLst>
              <a:path w="8775807" h="8775807">
                <a:moveTo>
                  <a:pt x="0" y="0"/>
                </a:moveTo>
                <a:lnTo>
                  <a:pt x="8775806" y="0"/>
                </a:lnTo>
                <a:lnTo>
                  <a:pt x="8775806" y="8775807"/>
                </a:lnTo>
                <a:lnTo>
                  <a:pt x="0" y="8775807"/>
                </a:lnTo>
                <a:lnTo>
                  <a:pt x="0" y="0"/>
                </a:lnTo>
                <a:close/>
              </a:path>
            </a:pathLst>
          </a:custGeom>
          <a:blipFill>
            <a:blip r:embed="rId4">
              <a:alphaModFix amt="80000"/>
            </a:blip>
            <a:stretch>
              <a:fillRect/>
            </a:stretch>
          </a:blipFill>
        </p:spPr>
        <p:txBody>
          <a:bodyPr/>
          <a:lstStyle/>
          <a:p>
            <a:endParaRPr lang="en-US"/>
          </a:p>
        </p:txBody>
      </p:sp>
      <p:sp>
        <p:nvSpPr>
          <p:cNvPr id="4" name="Freeform 4"/>
          <p:cNvSpPr/>
          <p:nvPr/>
        </p:nvSpPr>
        <p:spPr>
          <a:xfrm rot="-5618979">
            <a:off x="6194724" y="7286406"/>
            <a:ext cx="946495" cy="3410793"/>
          </a:xfrm>
          <a:custGeom>
            <a:avLst/>
            <a:gdLst/>
            <a:ahLst/>
            <a:cxnLst/>
            <a:rect l="l" t="t" r="r" b="b"/>
            <a:pathLst>
              <a:path w="946495" h="3410793">
                <a:moveTo>
                  <a:pt x="0" y="0"/>
                </a:moveTo>
                <a:lnTo>
                  <a:pt x="946495" y="0"/>
                </a:lnTo>
                <a:lnTo>
                  <a:pt x="946495" y="3410793"/>
                </a:lnTo>
                <a:lnTo>
                  <a:pt x="0" y="3410793"/>
                </a:lnTo>
                <a:lnTo>
                  <a:pt x="0" y="0"/>
                </a:lnTo>
                <a:close/>
              </a:path>
            </a:pathLst>
          </a:custGeom>
          <a:blipFill>
            <a:blip r:embed="rId5"/>
            <a:stretch>
              <a:fillRect/>
            </a:stretch>
          </a:blipFill>
        </p:spPr>
        <p:txBody>
          <a:bodyPr/>
          <a:lstStyle/>
          <a:p>
            <a:endParaRPr lang="en-US"/>
          </a:p>
        </p:txBody>
      </p:sp>
      <p:sp>
        <p:nvSpPr>
          <p:cNvPr id="5" name="Freeform 5"/>
          <p:cNvSpPr/>
          <p:nvPr/>
        </p:nvSpPr>
        <p:spPr>
          <a:xfrm>
            <a:off x="0" y="7023157"/>
            <a:ext cx="3688198" cy="5338181"/>
          </a:xfrm>
          <a:custGeom>
            <a:avLst/>
            <a:gdLst/>
            <a:ahLst/>
            <a:cxnLst/>
            <a:rect l="l" t="t" r="r" b="b"/>
            <a:pathLst>
              <a:path w="3688198" h="5338181">
                <a:moveTo>
                  <a:pt x="0" y="0"/>
                </a:moveTo>
                <a:lnTo>
                  <a:pt x="3688198" y="0"/>
                </a:lnTo>
                <a:lnTo>
                  <a:pt x="3688198" y="5338181"/>
                </a:lnTo>
                <a:lnTo>
                  <a:pt x="0" y="533818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6" name="Freeform 6"/>
          <p:cNvSpPr/>
          <p:nvPr/>
        </p:nvSpPr>
        <p:spPr>
          <a:xfrm>
            <a:off x="-922700" y="-1727306"/>
            <a:ext cx="3488408" cy="5912556"/>
          </a:xfrm>
          <a:custGeom>
            <a:avLst/>
            <a:gdLst/>
            <a:ahLst/>
            <a:cxnLst/>
            <a:rect l="l" t="t" r="r" b="b"/>
            <a:pathLst>
              <a:path w="3488408" h="5912556">
                <a:moveTo>
                  <a:pt x="0" y="0"/>
                </a:moveTo>
                <a:lnTo>
                  <a:pt x="3488408" y="0"/>
                </a:lnTo>
                <a:lnTo>
                  <a:pt x="3488408" y="5912556"/>
                </a:lnTo>
                <a:lnTo>
                  <a:pt x="0" y="5912556"/>
                </a:lnTo>
                <a:lnTo>
                  <a:pt x="0" y="0"/>
                </a:lnTo>
                <a:close/>
              </a:path>
            </a:pathLst>
          </a:custGeom>
          <a:blipFill>
            <a:blip r:embed="rId8"/>
            <a:stretch>
              <a:fillRect/>
            </a:stretch>
          </a:blipFill>
        </p:spPr>
        <p:txBody>
          <a:bodyPr/>
          <a:lstStyle/>
          <a:p>
            <a:endParaRPr lang="en-US"/>
          </a:p>
        </p:txBody>
      </p:sp>
      <p:sp>
        <p:nvSpPr>
          <p:cNvPr id="9" name="Freeform 9"/>
          <p:cNvSpPr/>
          <p:nvPr/>
        </p:nvSpPr>
        <p:spPr>
          <a:xfrm>
            <a:off x="443655" y="2095500"/>
            <a:ext cx="6489085" cy="6894661"/>
          </a:xfrm>
          <a:custGeom>
            <a:avLst/>
            <a:gdLst/>
            <a:ahLst/>
            <a:cxnLst/>
            <a:rect l="l" t="t" r="r" b="b"/>
            <a:pathLst>
              <a:path w="5842000" h="6146800">
                <a:moveTo>
                  <a:pt x="5842000" y="6146800"/>
                </a:moveTo>
                <a:lnTo>
                  <a:pt x="0" y="6146800"/>
                </a:lnTo>
                <a:lnTo>
                  <a:pt x="0" y="0"/>
                </a:lnTo>
                <a:lnTo>
                  <a:pt x="5842000" y="0"/>
                </a:lnTo>
                <a:lnTo>
                  <a:pt x="5842000" y="6146800"/>
                </a:lnTo>
                <a:close/>
              </a:path>
            </a:pathLst>
          </a:custGeom>
          <a:blipFill>
            <a:blip r:embed="rId9"/>
            <a:stretch>
              <a:fillRect l="-27642" t="-36472" r="-27642" b="-28858"/>
            </a:stretch>
          </a:blipFill>
        </p:spPr>
        <p:txBody>
          <a:bodyPr/>
          <a:lstStyle/>
          <a:p>
            <a:endParaRPr lang="en-US"/>
          </a:p>
        </p:txBody>
      </p:sp>
      <p:grpSp>
        <p:nvGrpSpPr>
          <p:cNvPr id="10" name="Group 10"/>
          <p:cNvGrpSpPr/>
          <p:nvPr/>
        </p:nvGrpSpPr>
        <p:grpSpPr>
          <a:xfrm>
            <a:off x="7615595" y="1602419"/>
            <a:ext cx="7626482" cy="6894867"/>
            <a:chOff x="0" y="190500"/>
            <a:chExt cx="10168642" cy="9193158"/>
          </a:xfrm>
        </p:grpSpPr>
        <p:sp>
          <p:nvSpPr>
            <p:cNvPr id="11" name="TextBox 11"/>
            <p:cNvSpPr txBox="1"/>
            <p:nvPr/>
          </p:nvSpPr>
          <p:spPr>
            <a:xfrm>
              <a:off x="0" y="2924366"/>
              <a:ext cx="10168642" cy="6459292"/>
            </a:xfrm>
            <a:prstGeom prst="rect">
              <a:avLst/>
            </a:prstGeom>
          </p:spPr>
          <p:txBody>
            <a:bodyPr lIns="0" tIns="0" rIns="0" bIns="0" rtlCol="0" anchor="t">
              <a:spAutoFit/>
            </a:bodyPr>
            <a:lstStyle/>
            <a:p>
              <a:pPr marL="0" lvl="0" indent="0" algn="l">
                <a:lnSpc>
                  <a:spcPts val="3777"/>
                </a:lnSpc>
                <a:spcBef>
                  <a:spcPct val="0"/>
                </a:spcBef>
              </a:pPr>
              <a:r>
                <a:rPr lang="en-US" sz="2905" u="none" strike="noStrike" dirty="0">
                  <a:solidFill>
                    <a:srgbClr val="FFFFFF"/>
                  </a:solidFill>
                  <a:latin typeface="Glacial Indifference"/>
                </a:rPr>
                <a:t>To address this problem, we propose creating a user-friendly cooking and meal planning website </a:t>
              </a:r>
              <a:r>
                <a:rPr lang="en-US" sz="4000" u="none" strike="noStrike" dirty="0">
                  <a:solidFill>
                    <a:srgbClr val="E8D484"/>
                  </a:solidFill>
                  <a:latin typeface="Glacial Indifference"/>
                </a:rPr>
                <a:t>”GOURMET GUIDE” </a:t>
              </a:r>
              <a:r>
                <a:rPr lang="en-US" sz="2905" u="none" strike="noStrike" dirty="0">
                  <a:solidFill>
                    <a:srgbClr val="FFFFFF"/>
                  </a:solidFill>
                  <a:latin typeface="Glacial Indifference"/>
                </a:rPr>
                <a:t>that offers a wide variety of healthy and delicious recipes, suitable for all cooking skill levels. This website will also include features for ingredient based search feature, categorize by cost and preparation time and tips for efficient meal preparation, helping individuals make better dietary choices .</a:t>
              </a:r>
            </a:p>
          </p:txBody>
        </p:sp>
        <p:sp>
          <p:nvSpPr>
            <p:cNvPr id="12" name="TextBox 12"/>
            <p:cNvSpPr txBox="1"/>
            <p:nvPr/>
          </p:nvSpPr>
          <p:spPr>
            <a:xfrm>
              <a:off x="0" y="190500"/>
              <a:ext cx="10168642" cy="1775821"/>
            </a:xfrm>
            <a:prstGeom prst="rect">
              <a:avLst/>
            </a:prstGeom>
          </p:spPr>
          <p:txBody>
            <a:bodyPr lIns="0" tIns="0" rIns="0" bIns="0" rtlCol="0" anchor="t">
              <a:spAutoFit/>
            </a:bodyPr>
            <a:lstStyle/>
            <a:p>
              <a:pPr marL="0" lvl="0" indent="0" algn="l">
                <a:lnSpc>
                  <a:spcPts val="9685"/>
                </a:lnSpc>
                <a:spcBef>
                  <a:spcPct val="0"/>
                </a:spcBef>
              </a:pPr>
              <a:r>
                <a:rPr lang="en-US" sz="9685" u="none" strike="noStrike">
                  <a:solidFill>
                    <a:srgbClr val="FFFFFF"/>
                  </a:solidFill>
                  <a:latin typeface="League Spartan"/>
                </a:rPr>
                <a:t>Solution</a:t>
              </a:r>
            </a:p>
          </p:txBody>
        </p:sp>
      </p:grpSp>
      <p:sp>
        <p:nvSpPr>
          <p:cNvPr id="13" name="Freeform 13">
            <a:extLst>
              <a:ext uri="{FF2B5EF4-FFF2-40B4-BE49-F238E27FC236}">
                <a16:creationId xmlns:a16="http://schemas.microsoft.com/office/drawing/2014/main" id="{632ED9E6-470A-1027-BF48-8022C2BC7C1E}"/>
              </a:ext>
            </a:extLst>
          </p:cNvPr>
          <p:cNvSpPr/>
          <p:nvPr/>
        </p:nvSpPr>
        <p:spPr>
          <a:xfrm>
            <a:off x="0" y="2095500"/>
            <a:ext cx="7162800" cy="6894661"/>
          </a:xfrm>
          <a:custGeom>
            <a:avLst/>
            <a:gdLst/>
            <a:ahLst/>
            <a:cxnLst/>
            <a:rect l="l" t="t" r="r" b="b"/>
            <a:pathLst>
              <a:path w="4292600" h="6121400">
                <a:moveTo>
                  <a:pt x="4292600" y="6121400"/>
                </a:moveTo>
                <a:lnTo>
                  <a:pt x="0" y="6121400"/>
                </a:lnTo>
                <a:lnTo>
                  <a:pt x="0" y="0"/>
                </a:lnTo>
                <a:lnTo>
                  <a:pt x="4292600" y="0"/>
                </a:lnTo>
                <a:lnTo>
                  <a:pt x="4292600" y="6121400"/>
                </a:lnTo>
                <a:close/>
              </a:path>
            </a:pathLst>
          </a:custGeom>
          <a:blipFill>
            <a:blip r:embed="rId10"/>
            <a:stretch>
              <a:fillRect/>
            </a:stretch>
          </a:blipFill>
        </p:spPr>
        <p:txBody>
          <a:bodyPr/>
          <a:lstStyle/>
          <a:p>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6250" r="-6250"/>
            </a:stretch>
          </a:blipFill>
        </p:spPr>
        <p:txBody>
          <a:bodyPr/>
          <a:lstStyle/>
          <a:p>
            <a:endParaRPr lang="en-US"/>
          </a:p>
        </p:txBody>
      </p:sp>
      <p:sp>
        <p:nvSpPr>
          <p:cNvPr id="3" name="Freeform 3"/>
          <p:cNvSpPr/>
          <p:nvPr/>
        </p:nvSpPr>
        <p:spPr>
          <a:xfrm>
            <a:off x="-3012179" y="-3359203"/>
            <a:ext cx="7088151" cy="7088151"/>
          </a:xfrm>
          <a:custGeom>
            <a:avLst/>
            <a:gdLst/>
            <a:ahLst/>
            <a:cxnLst/>
            <a:rect l="l" t="t" r="r" b="b"/>
            <a:pathLst>
              <a:path w="7088151" h="7088151">
                <a:moveTo>
                  <a:pt x="0" y="0"/>
                </a:moveTo>
                <a:lnTo>
                  <a:pt x="7088151" y="0"/>
                </a:lnTo>
                <a:lnTo>
                  <a:pt x="7088151" y="7088151"/>
                </a:lnTo>
                <a:lnTo>
                  <a:pt x="0" y="7088151"/>
                </a:lnTo>
                <a:lnTo>
                  <a:pt x="0" y="0"/>
                </a:lnTo>
                <a:close/>
              </a:path>
            </a:pathLst>
          </a:custGeom>
          <a:blipFill>
            <a:blip r:embed="rId3">
              <a:alphaModFix amt="80000"/>
            </a:blip>
            <a:stretch>
              <a:fillRect/>
            </a:stretch>
          </a:blipFill>
        </p:spPr>
        <p:txBody>
          <a:bodyPr/>
          <a:lstStyle/>
          <a:p>
            <a:endParaRPr lang="en-US"/>
          </a:p>
        </p:txBody>
      </p:sp>
      <p:sp>
        <p:nvSpPr>
          <p:cNvPr id="4" name="Freeform 4"/>
          <p:cNvSpPr/>
          <p:nvPr/>
        </p:nvSpPr>
        <p:spPr>
          <a:xfrm>
            <a:off x="9375057" y="1874865"/>
            <a:ext cx="3945958" cy="4812144"/>
          </a:xfrm>
          <a:custGeom>
            <a:avLst/>
            <a:gdLst/>
            <a:ahLst/>
            <a:cxnLst/>
            <a:rect l="l" t="t" r="r" b="b"/>
            <a:pathLst>
              <a:path w="3945958" h="4812144">
                <a:moveTo>
                  <a:pt x="0" y="0"/>
                </a:moveTo>
                <a:lnTo>
                  <a:pt x="3945959" y="0"/>
                </a:lnTo>
                <a:lnTo>
                  <a:pt x="3945959" y="4812145"/>
                </a:lnTo>
                <a:lnTo>
                  <a:pt x="0" y="4812145"/>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rnd">
            <a:noFill/>
            <a:prstDash val="solid"/>
            <a:round/>
          </a:ln>
        </p:spPr>
        <p:txBody>
          <a:bodyPr/>
          <a:lstStyle/>
          <a:p>
            <a:endParaRPr lang="en-US"/>
          </a:p>
        </p:txBody>
      </p:sp>
      <p:sp>
        <p:nvSpPr>
          <p:cNvPr id="5" name="TextBox 5"/>
          <p:cNvSpPr txBox="1"/>
          <p:nvPr/>
        </p:nvSpPr>
        <p:spPr>
          <a:xfrm>
            <a:off x="748552" y="1074518"/>
            <a:ext cx="8005709" cy="3078916"/>
          </a:xfrm>
          <a:prstGeom prst="rect">
            <a:avLst/>
          </a:prstGeom>
        </p:spPr>
        <p:txBody>
          <a:bodyPr lIns="0" tIns="0" rIns="0" bIns="0" rtlCol="0" anchor="t">
            <a:spAutoFit/>
          </a:bodyPr>
          <a:lstStyle/>
          <a:p>
            <a:pPr marL="0" lvl="0" indent="0" algn="l">
              <a:lnSpc>
                <a:spcPts val="7967"/>
              </a:lnSpc>
              <a:spcBef>
                <a:spcPct val="0"/>
              </a:spcBef>
            </a:pPr>
            <a:r>
              <a:rPr lang="en-US" sz="7967" u="none" strike="noStrike">
                <a:solidFill>
                  <a:srgbClr val="F5F5F3"/>
                </a:solidFill>
                <a:latin typeface="League Spartan"/>
              </a:rPr>
              <a:t>Key Features and Functionality</a:t>
            </a:r>
          </a:p>
        </p:txBody>
      </p:sp>
      <p:grpSp>
        <p:nvGrpSpPr>
          <p:cNvPr id="6" name="Group 6"/>
          <p:cNvGrpSpPr/>
          <p:nvPr/>
        </p:nvGrpSpPr>
        <p:grpSpPr>
          <a:xfrm>
            <a:off x="737984" y="7434537"/>
            <a:ext cx="9128964" cy="2029003"/>
            <a:chOff x="-14091" y="-66675"/>
            <a:chExt cx="12171952" cy="2705338"/>
          </a:xfrm>
        </p:grpSpPr>
        <p:sp>
          <p:nvSpPr>
            <p:cNvPr id="7" name="TextBox 7"/>
            <p:cNvSpPr txBox="1"/>
            <p:nvPr/>
          </p:nvSpPr>
          <p:spPr>
            <a:xfrm>
              <a:off x="0" y="-66675"/>
              <a:ext cx="12157861" cy="512316"/>
            </a:xfrm>
            <a:prstGeom prst="rect">
              <a:avLst/>
            </a:prstGeom>
          </p:spPr>
          <p:txBody>
            <a:bodyPr lIns="0" tIns="0" rIns="0" bIns="0" rtlCol="0" anchor="t">
              <a:spAutoFit/>
            </a:bodyPr>
            <a:lstStyle/>
            <a:p>
              <a:pPr marL="0" lvl="0" indent="0" algn="l">
                <a:lnSpc>
                  <a:spcPts val="3341"/>
                </a:lnSpc>
                <a:spcBef>
                  <a:spcPct val="0"/>
                </a:spcBef>
              </a:pPr>
              <a:r>
                <a:rPr lang="en-US" sz="2227" u="none" strike="noStrike" dirty="0">
                  <a:solidFill>
                    <a:srgbClr val="F5F5F3"/>
                  </a:solidFill>
                  <a:latin typeface="Glacial Indifference Bold"/>
                </a:rPr>
                <a:t>USER-FRIENDLY INTERFACE WITH INTUITIVE NAVIGATION.</a:t>
              </a:r>
            </a:p>
          </p:txBody>
        </p:sp>
        <p:sp>
          <p:nvSpPr>
            <p:cNvPr id="9" name="TextBox 9"/>
            <p:cNvSpPr txBox="1"/>
            <p:nvPr/>
          </p:nvSpPr>
          <p:spPr>
            <a:xfrm>
              <a:off x="0" y="1022284"/>
              <a:ext cx="12157861" cy="518432"/>
            </a:xfrm>
            <a:prstGeom prst="rect">
              <a:avLst/>
            </a:prstGeom>
          </p:spPr>
          <p:txBody>
            <a:bodyPr lIns="0" tIns="0" rIns="0" bIns="0" rtlCol="0" anchor="t">
              <a:spAutoFit/>
            </a:bodyPr>
            <a:lstStyle/>
            <a:p>
              <a:pPr marL="0" lvl="0" indent="0" algn="l">
                <a:lnSpc>
                  <a:spcPts val="3341"/>
                </a:lnSpc>
                <a:spcBef>
                  <a:spcPct val="0"/>
                </a:spcBef>
              </a:pPr>
              <a:r>
                <a:rPr lang="en-US" sz="2227" u="none" strike="noStrike" dirty="0">
                  <a:solidFill>
                    <a:srgbClr val="F5F5F3"/>
                  </a:solidFill>
                  <a:latin typeface="Glacial Indifference Bold"/>
                </a:rPr>
                <a:t>CATEGORIZE RECIPES BY COST AND PREPARATION TIME.</a:t>
              </a:r>
            </a:p>
          </p:txBody>
        </p:sp>
        <p:sp>
          <p:nvSpPr>
            <p:cNvPr id="15" name="TextBox 9">
              <a:extLst>
                <a:ext uri="{FF2B5EF4-FFF2-40B4-BE49-F238E27FC236}">
                  <a16:creationId xmlns:a16="http://schemas.microsoft.com/office/drawing/2014/main" id="{DB71F64F-75ED-FC62-BE35-3136C44A0D3E}"/>
                </a:ext>
              </a:extLst>
            </p:cNvPr>
            <p:cNvSpPr txBox="1"/>
            <p:nvPr/>
          </p:nvSpPr>
          <p:spPr>
            <a:xfrm>
              <a:off x="-14091" y="2120231"/>
              <a:ext cx="12157861" cy="518432"/>
            </a:xfrm>
            <a:prstGeom prst="rect">
              <a:avLst/>
            </a:prstGeom>
          </p:spPr>
          <p:txBody>
            <a:bodyPr lIns="0" tIns="0" rIns="0" bIns="0" rtlCol="0" anchor="t">
              <a:spAutoFit/>
            </a:bodyPr>
            <a:lstStyle/>
            <a:p>
              <a:pPr marL="0" lvl="0" indent="0" algn="l">
                <a:lnSpc>
                  <a:spcPts val="3341"/>
                </a:lnSpc>
                <a:spcBef>
                  <a:spcPct val="0"/>
                </a:spcBef>
              </a:pPr>
              <a:r>
                <a:rPr lang="en-US" sz="2227" dirty="0">
                  <a:solidFill>
                    <a:srgbClr val="F5F5F3"/>
                  </a:solidFill>
                  <a:latin typeface="Glacial Indifference Bold"/>
                </a:rPr>
                <a:t>INGREDIENT BASED SEARCH</a:t>
              </a:r>
              <a:r>
                <a:rPr lang="en-US" sz="2227" u="none" strike="noStrike" dirty="0">
                  <a:solidFill>
                    <a:srgbClr val="F5F5F3"/>
                  </a:solidFill>
                  <a:latin typeface="Glacial Indifference Bold"/>
                </a:rPr>
                <a:t>.</a:t>
              </a:r>
            </a:p>
          </p:txBody>
        </p:sp>
      </p:grpSp>
      <p:sp>
        <p:nvSpPr>
          <p:cNvPr id="10" name="Freeform 10"/>
          <p:cNvSpPr/>
          <p:nvPr/>
        </p:nvSpPr>
        <p:spPr>
          <a:xfrm>
            <a:off x="14841110" y="-1815313"/>
            <a:ext cx="4199972" cy="7118597"/>
          </a:xfrm>
          <a:custGeom>
            <a:avLst/>
            <a:gdLst/>
            <a:ahLst/>
            <a:cxnLst/>
            <a:rect l="l" t="t" r="r" b="b"/>
            <a:pathLst>
              <a:path w="4199972" h="7118597">
                <a:moveTo>
                  <a:pt x="0" y="0"/>
                </a:moveTo>
                <a:lnTo>
                  <a:pt x="4199972" y="0"/>
                </a:lnTo>
                <a:lnTo>
                  <a:pt x="4199972" y="7118598"/>
                </a:lnTo>
                <a:lnTo>
                  <a:pt x="0" y="7118598"/>
                </a:lnTo>
                <a:lnTo>
                  <a:pt x="0" y="0"/>
                </a:lnTo>
                <a:close/>
              </a:path>
            </a:pathLst>
          </a:custGeom>
          <a:blipFill>
            <a:blip r:embed="rId6"/>
            <a:stretch>
              <a:fillRect/>
            </a:stretch>
          </a:blipFill>
        </p:spPr>
        <p:txBody>
          <a:bodyPr/>
          <a:lstStyle/>
          <a:p>
            <a:endParaRPr lang="en-US"/>
          </a:p>
        </p:txBody>
      </p:sp>
      <p:grpSp>
        <p:nvGrpSpPr>
          <p:cNvPr id="11" name="Group 11"/>
          <p:cNvGrpSpPr>
            <a:grpSpLocks noChangeAspect="1"/>
          </p:cNvGrpSpPr>
          <p:nvPr/>
        </p:nvGrpSpPr>
        <p:grpSpPr>
          <a:xfrm>
            <a:off x="10958498" y="285875"/>
            <a:ext cx="6300802" cy="8985167"/>
            <a:chOff x="0" y="0"/>
            <a:chExt cx="4292600" cy="6121400"/>
          </a:xfrm>
        </p:grpSpPr>
        <p:sp>
          <p:nvSpPr>
            <p:cNvPr id="12" name="Freeform 12"/>
            <p:cNvSpPr/>
            <p:nvPr/>
          </p:nvSpPr>
          <p:spPr>
            <a:xfrm>
              <a:off x="0" y="0"/>
              <a:ext cx="4292600" cy="6121400"/>
            </a:xfrm>
            <a:custGeom>
              <a:avLst/>
              <a:gdLst/>
              <a:ahLst/>
              <a:cxnLst/>
              <a:rect l="l" t="t" r="r" b="b"/>
              <a:pathLst>
                <a:path w="4292600" h="6121400">
                  <a:moveTo>
                    <a:pt x="4292600" y="6121400"/>
                  </a:moveTo>
                  <a:lnTo>
                    <a:pt x="0" y="6121400"/>
                  </a:lnTo>
                  <a:lnTo>
                    <a:pt x="0" y="0"/>
                  </a:lnTo>
                  <a:lnTo>
                    <a:pt x="4292600" y="0"/>
                  </a:lnTo>
                  <a:lnTo>
                    <a:pt x="4292600" y="6121400"/>
                  </a:lnTo>
                  <a:close/>
                </a:path>
              </a:pathLst>
            </a:custGeom>
            <a:blipFill>
              <a:blip r:embed="rId7"/>
              <a:stretch>
                <a:fillRect l="-46104" r="-68336"/>
              </a:stretch>
            </a:blipFill>
          </p:spPr>
          <p:txBody>
            <a:bodyPr/>
            <a:lstStyle/>
            <a:p>
              <a:endParaRPr lang="en-US"/>
            </a:p>
          </p:txBody>
        </p:sp>
        <p:sp>
          <p:nvSpPr>
            <p:cNvPr id="13" name="Freeform 13"/>
            <p:cNvSpPr/>
            <p:nvPr/>
          </p:nvSpPr>
          <p:spPr>
            <a:xfrm>
              <a:off x="0" y="0"/>
              <a:ext cx="4292600" cy="6121400"/>
            </a:xfrm>
            <a:custGeom>
              <a:avLst/>
              <a:gdLst/>
              <a:ahLst/>
              <a:cxnLst/>
              <a:rect l="l" t="t" r="r" b="b"/>
              <a:pathLst>
                <a:path w="4292600" h="6121400">
                  <a:moveTo>
                    <a:pt x="4292600" y="6121400"/>
                  </a:moveTo>
                  <a:lnTo>
                    <a:pt x="0" y="6121400"/>
                  </a:lnTo>
                  <a:lnTo>
                    <a:pt x="0" y="0"/>
                  </a:lnTo>
                  <a:lnTo>
                    <a:pt x="4292600" y="0"/>
                  </a:lnTo>
                  <a:lnTo>
                    <a:pt x="4292600" y="6121400"/>
                  </a:lnTo>
                  <a:close/>
                </a:path>
              </a:pathLst>
            </a:custGeom>
            <a:blipFill>
              <a:blip r:embed="rId8"/>
              <a:stretch>
                <a:fillRect/>
              </a:stretch>
            </a:blipFill>
          </p:spPr>
          <p:txBody>
            <a:bodyPr/>
            <a:lstStyle/>
            <a:p>
              <a:endParaRPr lang="en-US"/>
            </a:p>
          </p:txBody>
        </p:sp>
      </p:grpSp>
      <p:sp>
        <p:nvSpPr>
          <p:cNvPr id="14" name="Freeform 14"/>
          <p:cNvSpPr/>
          <p:nvPr/>
        </p:nvSpPr>
        <p:spPr>
          <a:xfrm rot="-5618979">
            <a:off x="13635652" y="7714883"/>
            <a:ext cx="946495" cy="3410793"/>
          </a:xfrm>
          <a:custGeom>
            <a:avLst/>
            <a:gdLst/>
            <a:ahLst/>
            <a:cxnLst/>
            <a:rect l="l" t="t" r="r" b="b"/>
            <a:pathLst>
              <a:path w="946495" h="3410793">
                <a:moveTo>
                  <a:pt x="0" y="0"/>
                </a:moveTo>
                <a:lnTo>
                  <a:pt x="946495" y="0"/>
                </a:lnTo>
                <a:lnTo>
                  <a:pt x="946495" y="3410793"/>
                </a:lnTo>
                <a:lnTo>
                  <a:pt x="0" y="3410793"/>
                </a:lnTo>
                <a:lnTo>
                  <a:pt x="0" y="0"/>
                </a:lnTo>
                <a:close/>
              </a:path>
            </a:pathLst>
          </a:custGeom>
          <a:blipFill>
            <a:blip r:embed="rId9"/>
            <a:stretch>
              <a:fillRect/>
            </a:stretch>
          </a:blipFill>
        </p:spPr>
        <p:txBody>
          <a:bodyPr/>
          <a:lstStyle/>
          <a:p>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6250" r="-6250"/>
            </a:stretch>
          </a:blipFill>
        </p:spPr>
        <p:txBody>
          <a:bodyPr/>
          <a:lstStyle/>
          <a:p>
            <a:endParaRPr lang="en-US"/>
          </a:p>
        </p:txBody>
      </p:sp>
      <p:grpSp>
        <p:nvGrpSpPr>
          <p:cNvPr id="3" name="Group 3"/>
          <p:cNvGrpSpPr/>
          <p:nvPr/>
        </p:nvGrpSpPr>
        <p:grpSpPr>
          <a:xfrm>
            <a:off x="8584937" y="2456642"/>
            <a:ext cx="8434067" cy="5402519"/>
            <a:chOff x="-34217" y="142876"/>
            <a:chExt cx="11245423" cy="7203360"/>
          </a:xfrm>
        </p:grpSpPr>
        <p:sp>
          <p:nvSpPr>
            <p:cNvPr id="4" name="TextBox 4"/>
            <p:cNvSpPr txBox="1"/>
            <p:nvPr/>
          </p:nvSpPr>
          <p:spPr>
            <a:xfrm>
              <a:off x="-34217" y="142876"/>
              <a:ext cx="11211206" cy="1474259"/>
            </a:xfrm>
            <a:prstGeom prst="rect">
              <a:avLst/>
            </a:prstGeom>
          </p:spPr>
          <p:txBody>
            <a:bodyPr lIns="0" tIns="0" rIns="0" bIns="0" rtlCol="0" anchor="t">
              <a:spAutoFit/>
            </a:bodyPr>
            <a:lstStyle/>
            <a:p>
              <a:pPr marL="0" lvl="0" indent="0" algn="l">
                <a:lnSpc>
                  <a:spcPts val="8000"/>
                </a:lnSpc>
                <a:spcBef>
                  <a:spcPct val="0"/>
                </a:spcBef>
              </a:pPr>
              <a:r>
                <a:rPr lang="en-US" sz="8000" u="none" strike="noStrike" dirty="0">
                  <a:solidFill>
                    <a:srgbClr val="F5F5F3"/>
                  </a:solidFill>
                  <a:latin typeface="League Spartan"/>
                </a:rPr>
                <a:t>Social impact</a:t>
              </a:r>
            </a:p>
          </p:txBody>
        </p:sp>
        <p:sp>
          <p:nvSpPr>
            <p:cNvPr id="5" name="TextBox 5"/>
            <p:cNvSpPr txBox="1"/>
            <p:nvPr/>
          </p:nvSpPr>
          <p:spPr>
            <a:xfrm>
              <a:off x="0" y="2218317"/>
              <a:ext cx="11211206" cy="1893681"/>
            </a:xfrm>
            <a:prstGeom prst="rect">
              <a:avLst/>
            </a:prstGeom>
          </p:spPr>
          <p:txBody>
            <a:bodyPr lIns="0" tIns="0" rIns="0" bIns="0" rtlCol="0" anchor="t">
              <a:spAutoFit/>
            </a:bodyPr>
            <a:lstStyle/>
            <a:p>
              <a:pPr marL="0" lvl="0" indent="0" algn="l">
                <a:lnSpc>
                  <a:spcPts val="3750"/>
                </a:lnSpc>
                <a:spcBef>
                  <a:spcPct val="0"/>
                </a:spcBef>
              </a:pPr>
              <a:r>
                <a:rPr lang="en-US" sz="2500" dirty="0">
                  <a:solidFill>
                    <a:srgbClr val="F5F5F3"/>
                  </a:solidFill>
                  <a:latin typeface="Glacial Indifference Bold"/>
                </a:rPr>
                <a:t>BY OFFERING ACCESS TO WIDE VARIETY OF RECIEPES WITH AVAILABLE INGREDIENTS PEOPLE  ENJOY COOKING AND EATING.</a:t>
              </a:r>
              <a:endParaRPr lang="en-US" sz="2500" u="none" strike="noStrike" dirty="0">
                <a:solidFill>
                  <a:srgbClr val="F5F5F3"/>
                </a:solidFill>
                <a:latin typeface="Glacial Indifference Bold"/>
              </a:endParaRPr>
            </a:p>
          </p:txBody>
        </p:sp>
        <p:sp>
          <p:nvSpPr>
            <p:cNvPr id="6" name="TextBox 6"/>
            <p:cNvSpPr txBox="1"/>
            <p:nvPr/>
          </p:nvSpPr>
          <p:spPr>
            <a:xfrm>
              <a:off x="-34217" y="4416091"/>
              <a:ext cx="11211206" cy="594180"/>
            </a:xfrm>
            <a:prstGeom prst="rect">
              <a:avLst/>
            </a:prstGeom>
          </p:spPr>
          <p:txBody>
            <a:bodyPr lIns="0" tIns="0" rIns="0" bIns="0" rtlCol="0" anchor="t">
              <a:spAutoFit/>
            </a:bodyPr>
            <a:lstStyle/>
            <a:p>
              <a:pPr marL="0" lvl="0" indent="0" algn="l">
                <a:lnSpc>
                  <a:spcPts val="3750"/>
                </a:lnSpc>
                <a:spcBef>
                  <a:spcPct val="0"/>
                </a:spcBef>
              </a:pPr>
              <a:r>
                <a:rPr lang="en-US" sz="2500" u="none" strike="noStrike" dirty="0">
                  <a:solidFill>
                    <a:srgbClr val="F5F5F3"/>
                  </a:solidFill>
                  <a:latin typeface="Glacial Indifference Bold"/>
                </a:rPr>
                <a:t>PEOPLE CAN EXPLORE DIFFERENT CULTURES WITH FOOD.</a:t>
              </a:r>
            </a:p>
          </p:txBody>
        </p:sp>
        <p:sp>
          <p:nvSpPr>
            <p:cNvPr id="7" name="TextBox 7"/>
            <p:cNvSpPr txBox="1"/>
            <p:nvPr/>
          </p:nvSpPr>
          <p:spPr>
            <a:xfrm>
              <a:off x="0" y="5452554"/>
              <a:ext cx="11211206" cy="1893682"/>
            </a:xfrm>
            <a:prstGeom prst="rect">
              <a:avLst/>
            </a:prstGeom>
          </p:spPr>
          <p:txBody>
            <a:bodyPr lIns="0" tIns="0" rIns="0" bIns="0" rtlCol="0" anchor="t">
              <a:spAutoFit/>
            </a:bodyPr>
            <a:lstStyle/>
            <a:p>
              <a:pPr marL="0" lvl="0" indent="0" algn="l">
                <a:lnSpc>
                  <a:spcPts val="3750"/>
                </a:lnSpc>
                <a:spcBef>
                  <a:spcPct val="0"/>
                </a:spcBef>
              </a:pPr>
              <a:r>
                <a:rPr lang="en-US" sz="2500" u="none" strike="noStrike" dirty="0">
                  <a:solidFill>
                    <a:srgbClr val="F5F5F3"/>
                  </a:solidFill>
                  <a:latin typeface="Glacial Indifference Bold"/>
                </a:rPr>
                <a:t>USERS CAN SAVE THEIR TIME WITH EFFECTIVE MEAL PLANNING BY COOKING GOOD RECIEPES WITH AVAILABLE INGREDIENTS.</a:t>
              </a:r>
            </a:p>
          </p:txBody>
        </p:sp>
      </p:grpSp>
      <p:sp>
        <p:nvSpPr>
          <p:cNvPr id="8" name="Freeform 8"/>
          <p:cNvSpPr/>
          <p:nvPr/>
        </p:nvSpPr>
        <p:spPr>
          <a:xfrm rot="248256">
            <a:off x="-1019990" y="2813203"/>
            <a:ext cx="6732779" cy="8394802"/>
          </a:xfrm>
          <a:custGeom>
            <a:avLst/>
            <a:gdLst/>
            <a:ahLst/>
            <a:cxnLst/>
            <a:rect l="l" t="t" r="r" b="b"/>
            <a:pathLst>
              <a:path w="6732779" h="8394802">
                <a:moveTo>
                  <a:pt x="0" y="0"/>
                </a:moveTo>
                <a:lnTo>
                  <a:pt x="6732780" y="0"/>
                </a:lnTo>
                <a:lnTo>
                  <a:pt x="6732780" y="8394802"/>
                </a:lnTo>
                <a:lnTo>
                  <a:pt x="0" y="8394802"/>
                </a:lnTo>
                <a:lnTo>
                  <a:pt x="0" y="0"/>
                </a:lnTo>
                <a:close/>
              </a:path>
            </a:pathLst>
          </a:custGeom>
          <a:blipFill>
            <a:blip r:embed="rId3"/>
            <a:stretch>
              <a:fillRect/>
            </a:stretch>
          </a:blipFill>
        </p:spPr>
        <p:txBody>
          <a:bodyPr/>
          <a:lstStyle/>
          <a:p>
            <a:endParaRPr lang="en-US"/>
          </a:p>
        </p:txBody>
      </p:sp>
      <p:grpSp>
        <p:nvGrpSpPr>
          <p:cNvPr id="9" name="Group 9"/>
          <p:cNvGrpSpPr>
            <a:grpSpLocks noChangeAspect="1"/>
          </p:cNvGrpSpPr>
          <p:nvPr/>
        </p:nvGrpSpPr>
        <p:grpSpPr>
          <a:xfrm>
            <a:off x="838200" y="720987"/>
            <a:ext cx="6300802" cy="8985167"/>
            <a:chOff x="0" y="0"/>
            <a:chExt cx="4292600" cy="6121400"/>
          </a:xfrm>
          <a:blipFill>
            <a:blip r:embed="rId4"/>
            <a:stretch>
              <a:fillRect t="-286" b="-286"/>
            </a:stretch>
          </a:blipFill>
        </p:grpSpPr>
        <p:sp>
          <p:nvSpPr>
            <p:cNvPr id="10" name="Freeform 10"/>
            <p:cNvSpPr/>
            <p:nvPr/>
          </p:nvSpPr>
          <p:spPr>
            <a:xfrm>
              <a:off x="0" y="0"/>
              <a:ext cx="4292600" cy="6121400"/>
            </a:xfrm>
            <a:custGeom>
              <a:avLst/>
              <a:gdLst/>
              <a:ahLst/>
              <a:cxnLst/>
              <a:rect l="l" t="t" r="r" b="b"/>
              <a:pathLst>
                <a:path w="4292600" h="6121400">
                  <a:moveTo>
                    <a:pt x="4292600" y="6121400"/>
                  </a:moveTo>
                  <a:lnTo>
                    <a:pt x="0" y="6121400"/>
                  </a:lnTo>
                  <a:lnTo>
                    <a:pt x="0" y="0"/>
                  </a:lnTo>
                  <a:lnTo>
                    <a:pt x="4292600" y="0"/>
                  </a:lnTo>
                  <a:lnTo>
                    <a:pt x="4292600" y="6121400"/>
                  </a:lnTo>
                  <a:close/>
                </a:path>
              </a:pathLst>
            </a:custGeom>
            <a:grpFill/>
          </p:spPr>
          <p:txBody>
            <a:bodyPr/>
            <a:lstStyle/>
            <a:p>
              <a:endParaRPr lang="en-US"/>
            </a:p>
          </p:txBody>
        </p:sp>
        <p:sp>
          <p:nvSpPr>
            <p:cNvPr id="11" name="Freeform 11"/>
            <p:cNvSpPr/>
            <p:nvPr/>
          </p:nvSpPr>
          <p:spPr>
            <a:xfrm>
              <a:off x="0" y="0"/>
              <a:ext cx="4292600" cy="6121400"/>
            </a:xfrm>
            <a:custGeom>
              <a:avLst/>
              <a:gdLst/>
              <a:ahLst/>
              <a:cxnLst/>
              <a:rect l="l" t="t" r="r" b="b"/>
              <a:pathLst>
                <a:path w="4292600" h="6121400">
                  <a:moveTo>
                    <a:pt x="4292600" y="6121400"/>
                  </a:moveTo>
                  <a:lnTo>
                    <a:pt x="0" y="6121400"/>
                  </a:lnTo>
                  <a:lnTo>
                    <a:pt x="0" y="0"/>
                  </a:lnTo>
                  <a:lnTo>
                    <a:pt x="4292600" y="0"/>
                  </a:lnTo>
                  <a:lnTo>
                    <a:pt x="4292600" y="6121400"/>
                  </a:lnTo>
                  <a:close/>
                </a:path>
              </a:pathLst>
            </a:custGeom>
            <a:grpFill/>
          </p:spPr>
          <p:txBody>
            <a:bodyPr/>
            <a:lstStyle/>
            <a:p>
              <a:endParaRPr lang="en-US"/>
            </a:p>
          </p:txBody>
        </p:sp>
      </p:grpSp>
      <p:sp>
        <p:nvSpPr>
          <p:cNvPr id="12" name="Freeform 12"/>
          <p:cNvSpPr/>
          <p:nvPr/>
        </p:nvSpPr>
        <p:spPr>
          <a:xfrm rot="-5618979">
            <a:off x="4059852" y="8000758"/>
            <a:ext cx="946495" cy="3410793"/>
          </a:xfrm>
          <a:custGeom>
            <a:avLst/>
            <a:gdLst/>
            <a:ahLst/>
            <a:cxnLst/>
            <a:rect l="l" t="t" r="r" b="b"/>
            <a:pathLst>
              <a:path w="946495" h="3410793">
                <a:moveTo>
                  <a:pt x="0" y="0"/>
                </a:moveTo>
                <a:lnTo>
                  <a:pt x="946495" y="0"/>
                </a:lnTo>
                <a:lnTo>
                  <a:pt x="946495" y="3410793"/>
                </a:lnTo>
                <a:lnTo>
                  <a:pt x="0" y="3410793"/>
                </a:lnTo>
                <a:lnTo>
                  <a:pt x="0" y="0"/>
                </a:lnTo>
                <a:close/>
              </a:path>
            </a:pathLst>
          </a:custGeom>
          <a:blipFill>
            <a:blip r:embed="rId5"/>
            <a:stretch>
              <a:fillRect/>
            </a:stretch>
          </a:blipFill>
        </p:spPr>
        <p:txBody>
          <a:bodyPr/>
          <a:lstStyle/>
          <a:p>
            <a:endParaRPr lang="en-US"/>
          </a:p>
        </p:txBody>
      </p:sp>
      <p:sp>
        <p:nvSpPr>
          <p:cNvPr id="13" name="Freeform 11">
            <a:extLst>
              <a:ext uri="{FF2B5EF4-FFF2-40B4-BE49-F238E27FC236}">
                <a16:creationId xmlns:a16="http://schemas.microsoft.com/office/drawing/2014/main" id="{420AA743-8911-9A10-4CA2-8F7063479ACA}"/>
              </a:ext>
            </a:extLst>
          </p:cNvPr>
          <p:cNvSpPr/>
          <p:nvPr/>
        </p:nvSpPr>
        <p:spPr>
          <a:xfrm>
            <a:off x="609600" y="650916"/>
            <a:ext cx="6529402" cy="9055238"/>
          </a:xfrm>
          <a:custGeom>
            <a:avLst/>
            <a:gdLst/>
            <a:ahLst/>
            <a:cxnLst/>
            <a:rect l="l" t="t" r="r" b="b"/>
            <a:pathLst>
              <a:path w="4292600" h="6121400">
                <a:moveTo>
                  <a:pt x="4292600" y="6121400"/>
                </a:moveTo>
                <a:lnTo>
                  <a:pt x="0" y="6121400"/>
                </a:lnTo>
                <a:lnTo>
                  <a:pt x="0" y="0"/>
                </a:lnTo>
                <a:lnTo>
                  <a:pt x="4292600" y="0"/>
                </a:lnTo>
                <a:lnTo>
                  <a:pt x="4292600" y="6121400"/>
                </a:lnTo>
                <a:close/>
              </a:path>
            </a:pathLst>
          </a:custGeom>
          <a:blipFill>
            <a:blip r:embed="rId6"/>
            <a:stretch>
              <a:fillRect/>
            </a:stretch>
          </a:blipFill>
        </p:spPr>
        <p:txBody>
          <a:bodyPr/>
          <a:lstStyle/>
          <a:p>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6250" r="-6250"/>
            </a:stretch>
          </a:blipFill>
        </p:spPr>
        <p:txBody>
          <a:bodyPr/>
          <a:lstStyle/>
          <a:p>
            <a:endParaRPr lang="en-US"/>
          </a:p>
        </p:txBody>
      </p:sp>
      <p:sp>
        <p:nvSpPr>
          <p:cNvPr id="3" name="Freeform 3"/>
          <p:cNvSpPr/>
          <p:nvPr/>
        </p:nvSpPr>
        <p:spPr>
          <a:xfrm>
            <a:off x="-3012179" y="-3359203"/>
            <a:ext cx="7088151" cy="7088151"/>
          </a:xfrm>
          <a:custGeom>
            <a:avLst/>
            <a:gdLst/>
            <a:ahLst/>
            <a:cxnLst/>
            <a:rect l="l" t="t" r="r" b="b"/>
            <a:pathLst>
              <a:path w="7088151" h="7088151">
                <a:moveTo>
                  <a:pt x="0" y="0"/>
                </a:moveTo>
                <a:lnTo>
                  <a:pt x="7088151" y="0"/>
                </a:lnTo>
                <a:lnTo>
                  <a:pt x="7088151" y="7088151"/>
                </a:lnTo>
                <a:lnTo>
                  <a:pt x="0" y="7088151"/>
                </a:lnTo>
                <a:lnTo>
                  <a:pt x="0" y="0"/>
                </a:lnTo>
                <a:close/>
              </a:path>
            </a:pathLst>
          </a:custGeom>
          <a:blipFill>
            <a:blip r:embed="rId3">
              <a:alphaModFix amt="80000"/>
            </a:blip>
            <a:stretch>
              <a:fillRect/>
            </a:stretch>
          </a:blipFill>
        </p:spPr>
        <p:txBody>
          <a:bodyPr/>
          <a:lstStyle/>
          <a:p>
            <a:endParaRPr lang="en-US"/>
          </a:p>
        </p:txBody>
      </p:sp>
      <p:sp>
        <p:nvSpPr>
          <p:cNvPr id="4" name="TextBox 4"/>
          <p:cNvSpPr txBox="1"/>
          <p:nvPr/>
        </p:nvSpPr>
        <p:spPr>
          <a:xfrm>
            <a:off x="1517306" y="1932947"/>
            <a:ext cx="5970165" cy="1964236"/>
          </a:xfrm>
          <a:prstGeom prst="rect">
            <a:avLst/>
          </a:prstGeom>
        </p:spPr>
        <p:txBody>
          <a:bodyPr lIns="0" tIns="0" rIns="0" bIns="0" rtlCol="0" anchor="t">
            <a:spAutoFit/>
          </a:bodyPr>
          <a:lstStyle/>
          <a:p>
            <a:pPr marL="0" lvl="0" indent="0" algn="l">
              <a:lnSpc>
                <a:spcPts val="7582"/>
              </a:lnSpc>
              <a:spcBef>
                <a:spcPct val="0"/>
              </a:spcBef>
            </a:pPr>
            <a:r>
              <a:rPr lang="en-US" sz="7582">
                <a:solidFill>
                  <a:srgbClr val="F5F5F3"/>
                </a:solidFill>
                <a:latin typeface="League Spartan"/>
              </a:rPr>
              <a:t>Revenue M</a:t>
            </a:r>
            <a:r>
              <a:rPr lang="en-US" sz="7582" u="none" strike="noStrike">
                <a:solidFill>
                  <a:srgbClr val="F5F5F3"/>
                </a:solidFill>
                <a:latin typeface="League Spartan"/>
              </a:rPr>
              <a:t>odel</a:t>
            </a:r>
          </a:p>
        </p:txBody>
      </p:sp>
      <p:sp>
        <p:nvSpPr>
          <p:cNvPr id="5" name="TextBox 5"/>
          <p:cNvSpPr txBox="1"/>
          <p:nvPr/>
        </p:nvSpPr>
        <p:spPr>
          <a:xfrm>
            <a:off x="1390496" y="4717811"/>
            <a:ext cx="5970165" cy="2699457"/>
          </a:xfrm>
          <a:prstGeom prst="rect">
            <a:avLst/>
          </a:prstGeom>
        </p:spPr>
        <p:txBody>
          <a:bodyPr lIns="0" tIns="0" rIns="0" bIns="0" rtlCol="0" anchor="t">
            <a:spAutoFit/>
          </a:bodyPr>
          <a:lstStyle/>
          <a:p>
            <a:pPr marL="0" lvl="0" indent="0" algn="l">
              <a:lnSpc>
                <a:spcPts val="2957"/>
              </a:lnSpc>
              <a:spcBef>
                <a:spcPct val="0"/>
              </a:spcBef>
            </a:pPr>
            <a:r>
              <a:rPr lang="en-US" sz="3200" u="none" strike="noStrike" dirty="0">
                <a:solidFill>
                  <a:srgbClr val="F5F5F3"/>
                </a:solidFill>
                <a:latin typeface="Glacial Indifference"/>
              </a:rPr>
              <a:t>Freemium Model</a:t>
            </a:r>
          </a:p>
          <a:p>
            <a:pPr marL="0" lvl="0" indent="0" algn="l">
              <a:lnSpc>
                <a:spcPts val="2957"/>
              </a:lnSpc>
              <a:spcBef>
                <a:spcPct val="0"/>
              </a:spcBef>
            </a:pPr>
            <a:endParaRPr lang="en-US" sz="3200" dirty="0">
              <a:solidFill>
                <a:srgbClr val="F5F5F3"/>
              </a:solidFill>
              <a:latin typeface="Glacial Indifference"/>
            </a:endParaRPr>
          </a:p>
          <a:p>
            <a:pPr marL="0" lvl="0" indent="0" algn="l">
              <a:lnSpc>
                <a:spcPts val="2957"/>
              </a:lnSpc>
              <a:spcBef>
                <a:spcPct val="0"/>
              </a:spcBef>
            </a:pPr>
            <a:r>
              <a:rPr lang="en-US" sz="3200" u="none" strike="noStrike" dirty="0">
                <a:solidFill>
                  <a:srgbClr val="F5F5F3"/>
                </a:solidFill>
                <a:latin typeface="Glacial Indifference"/>
              </a:rPr>
              <a:t>Website Advertising</a:t>
            </a:r>
          </a:p>
          <a:p>
            <a:pPr marL="0" lvl="0" indent="0" algn="l">
              <a:lnSpc>
                <a:spcPts val="2957"/>
              </a:lnSpc>
              <a:spcBef>
                <a:spcPct val="0"/>
              </a:spcBef>
            </a:pPr>
            <a:endParaRPr lang="en-US" sz="3200" dirty="0">
              <a:solidFill>
                <a:srgbClr val="F5F5F3"/>
              </a:solidFill>
              <a:latin typeface="Glacial Indifference"/>
            </a:endParaRPr>
          </a:p>
          <a:p>
            <a:pPr marL="0" lvl="0" indent="0" algn="l">
              <a:lnSpc>
                <a:spcPts val="2957"/>
              </a:lnSpc>
              <a:spcBef>
                <a:spcPct val="0"/>
              </a:spcBef>
            </a:pPr>
            <a:r>
              <a:rPr lang="en-US" sz="3200" u="none" strike="noStrike" dirty="0">
                <a:solidFill>
                  <a:srgbClr val="F5F5F3"/>
                </a:solidFill>
                <a:latin typeface="Glacial Indifference"/>
              </a:rPr>
              <a:t>Sponsored Recipes</a:t>
            </a:r>
          </a:p>
          <a:p>
            <a:pPr marL="0" lvl="0" indent="0" algn="l">
              <a:lnSpc>
                <a:spcPts val="2957"/>
              </a:lnSpc>
              <a:spcBef>
                <a:spcPct val="0"/>
              </a:spcBef>
            </a:pPr>
            <a:endParaRPr lang="en-US" sz="3200" dirty="0">
              <a:solidFill>
                <a:srgbClr val="F5F5F3"/>
              </a:solidFill>
              <a:latin typeface="Glacial Indifference"/>
            </a:endParaRPr>
          </a:p>
          <a:p>
            <a:pPr marL="0" lvl="0" indent="0" algn="l">
              <a:lnSpc>
                <a:spcPts val="2957"/>
              </a:lnSpc>
              <a:spcBef>
                <a:spcPct val="0"/>
              </a:spcBef>
            </a:pPr>
            <a:r>
              <a:rPr lang="en-US" sz="3200" u="none" strike="noStrike" dirty="0">
                <a:solidFill>
                  <a:srgbClr val="F5F5F3"/>
                </a:solidFill>
                <a:latin typeface="Glacial Indifference"/>
              </a:rPr>
              <a:t>Premium Recipe Content</a:t>
            </a:r>
          </a:p>
        </p:txBody>
      </p:sp>
      <p:sp>
        <p:nvSpPr>
          <p:cNvPr id="6" name="Freeform 6"/>
          <p:cNvSpPr/>
          <p:nvPr/>
        </p:nvSpPr>
        <p:spPr>
          <a:xfrm>
            <a:off x="13231497" y="830322"/>
            <a:ext cx="4199972" cy="7118597"/>
          </a:xfrm>
          <a:custGeom>
            <a:avLst/>
            <a:gdLst/>
            <a:ahLst/>
            <a:cxnLst/>
            <a:rect l="l" t="t" r="r" b="b"/>
            <a:pathLst>
              <a:path w="4199972" h="7118597">
                <a:moveTo>
                  <a:pt x="0" y="0"/>
                </a:moveTo>
                <a:lnTo>
                  <a:pt x="4199973" y="0"/>
                </a:lnTo>
                <a:lnTo>
                  <a:pt x="4199973" y="7118597"/>
                </a:lnTo>
                <a:lnTo>
                  <a:pt x="0" y="7118597"/>
                </a:lnTo>
                <a:lnTo>
                  <a:pt x="0" y="0"/>
                </a:lnTo>
                <a:close/>
              </a:path>
            </a:pathLst>
          </a:custGeom>
          <a:blipFill>
            <a:blip r:embed="rId4"/>
            <a:stretch>
              <a:fillRect/>
            </a:stretch>
          </a:blipFill>
        </p:spPr>
        <p:txBody>
          <a:bodyPr/>
          <a:lstStyle/>
          <a:p>
            <a:endParaRPr lang="en-US"/>
          </a:p>
        </p:txBody>
      </p:sp>
      <p:sp>
        <p:nvSpPr>
          <p:cNvPr id="7" name="Freeform 7"/>
          <p:cNvSpPr/>
          <p:nvPr/>
        </p:nvSpPr>
        <p:spPr>
          <a:xfrm>
            <a:off x="9781231" y="6424232"/>
            <a:ext cx="3688198" cy="5338181"/>
          </a:xfrm>
          <a:custGeom>
            <a:avLst/>
            <a:gdLst/>
            <a:ahLst/>
            <a:cxnLst/>
            <a:rect l="l" t="t" r="r" b="b"/>
            <a:pathLst>
              <a:path w="3688198" h="5338181">
                <a:moveTo>
                  <a:pt x="0" y="0"/>
                </a:moveTo>
                <a:lnTo>
                  <a:pt x="3688198" y="0"/>
                </a:lnTo>
                <a:lnTo>
                  <a:pt x="3688198" y="5338181"/>
                </a:lnTo>
                <a:lnTo>
                  <a:pt x="0" y="533818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0" name="Freeform 10"/>
          <p:cNvSpPr/>
          <p:nvPr/>
        </p:nvSpPr>
        <p:spPr>
          <a:xfrm>
            <a:off x="8663977" y="1135616"/>
            <a:ext cx="5970165" cy="6281652"/>
          </a:xfrm>
          <a:custGeom>
            <a:avLst/>
            <a:gdLst/>
            <a:ahLst/>
            <a:cxnLst/>
            <a:rect l="l" t="t" r="r" b="b"/>
            <a:pathLst>
              <a:path w="5842000" h="6146800">
                <a:moveTo>
                  <a:pt x="5842000" y="6146800"/>
                </a:moveTo>
                <a:lnTo>
                  <a:pt x="0" y="6146800"/>
                </a:lnTo>
                <a:lnTo>
                  <a:pt x="0" y="0"/>
                </a:lnTo>
                <a:lnTo>
                  <a:pt x="5842000" y="0"/>
                </a:lnTo>
                <a:lnTo>
                  <a:pt x="5842000" y="6146800"/>
                </a:lnTo>
                <a:close/>
              </a:path>
            </a:pathLst>
          </a:custGeom>
          <a:blipFill>
            <a:blip r:embed="rId7"/>
            <a:stretch>
              <a:fillRect t="-286" b="-286"/>
            </a:stretch>
          </a:blipFill>
        </p:spPr>
        <p:txBody>
          <a:bodyPr/>
          <a:lstStyle/>
          <a:p>
            <a:endParaRPr lang="en-US"/>
          </a:p>
        </p:txBody>
      </p:sp>
      <p:sp>
        <p:nvSpPr>
          <p:cNvPr id="11" name="Freeform 11"/>
          <p:cNvSpPr/>
          <p:nvPr/>
        </p:nvSpPr>
        <p:spPr>
          <a:xfrm>
            <a:off x="9221137" y="226832"/>
            <a:ext cx="2851363" cy="1283113"/>
          </a:xfrm>
          <a:custGeom>
            <a:avLst/>
            <a:gdLst/>
            <a:ahLst/>
            <a:cxnLst/>
            <a:rect l="l" t="t" r="r" b="b"/>
            <a:pathLst>
              <a:path w="2851363" h="1283113">
                <a:moveTo>
                  <a:pt x="0" y="0"/>
                </a:moveTo>
                <a:lnTo>
                  <a:pt x="2851363" y="0"/>
                </a:lnTo>
                <a:lnTo>
                  <a:pt x="2851363" y="1283113"/>
                </a:lnTo>
                <a:lnTo>
                  <a:pt x="0" y="1283113"/>
                </a:lnTo>
                <a:lnTo>
                  <a:pt x="0" y="0"/>
                </a:lnTo>
                <a:close/>
              </a:path>
            </a:pathLst>
          </a:custGeom>
          <a:blipFill>
            <a:blip r:embed="rId8"/>
            <a:stretch>
              <a:fillRect/>
            </a:stretch>
          </a:blipFill>
        </p:spPr>
        <p:txBody>
          <a:bodyPr/>
          <a:lstStyle/>
          <a:p>
            <a:endParaRPr lang="en-US"/>
          </a:p>
        </p:txBody>
      </p:sp>
      <p:sp>
        <p:nvSpPr>
          <p:cNvPr id="12" name="Freeform 11">
            <a:extLst>
              <a:ext uri="{FF2B5EF4-FFF2-40B4-BE49-F238E27FC236}">
                <a16:creationId xmlns:a16="http://schemas.microsoft.com/office/drawing/2014/main" id="{B42FBBCA-793B-6A78-9494-20C01B5B00A4}"/>
              </a:ext>
            </a:extLst>
          </p:cNvPr>
          <p:cNvSpPr/>
          <p:nvPr/>
        </p:nvSpPr>
        <p:spPr>
          <a:xfrm>
            <a:off x="8474929" y="1135617"/>
            <a:ext cx="6300802" cy="6281652"/>
          </a:xfrm>
          <a:custGeom>
            <a:avLst/>
            <a:gdLst/>
            <a:ahLst/>
            <a:cxnLst/>
            <a:rect l="l" t="t" r="r" b="b"/>
            <a:pathLst>
              <a:path w="4292600" h="6121400">
                <a:moveTo>
                  <a:pt x="4292600" y="6121400"/>
                </a:moveTo>
                <a:lnTo>
                  <a:pt x="0" y="6121400"/>
                </a:lnTo>
                <a:lnTo>
                  <a:pt x="0" y="0"/>
                </a:lnTo>
                <a:lnTo>
                  <a:pt x="4292600" y="0"/>
                </a:lnTo>
                <a:lnTo>
                  <a:pt x="4292600" y="6121400"/>
                </a:lnTo>
                <a:close/>
              </a:path>
            </a:pathLst>
          </a:custGeom>
          <a:blipFill>
            <a:blip r:embed="rId9"/>
            <a:stretch>
              <a:fillRect/>
            </a:stretch>
          </a:blipFill>
        </p:spPr>
        <p:txBody>
          <a:bodyPr/>
          <a:lstStyle/>
          <a:p>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6250" r="-6250"/>
            </a:stretch>
          </a:blipFill>
        </p:spPr>
        <p:txBody>
          <a:bodyPr/>
          <a:lstStyle/>
          <a:p>
            <a:endParaRPr lang="en-US"/>
          </a:p>
        </p:txBody>
      </p:sp>
      <p:sp>
        <p:nvSpPr>
          <p:cNvPr id="3" name="Freeform 3"/>
          <p:cNvSpPr/>
          <p:nvPr/>
        </p:nvSpPr>
        <p:spPr>
          <a:xfrm>
            <a:off x="-1105421" y="5792898"/>
            <a:ext cx="4268242" cy="5205173"/>
          </a:xfrm>
          <a:custGeom>
            <a:avLst/>
            <a:gdLst/>
            <a:ahLst/>
            <a:cxnLst/>
            <a:rect l="l" t="t" r="r" b="b"/>
            <a:pathLst>
              <a:path w="4268242" h="5205173">
                <a:moveTo>
                  <a:pt x="0" y="0"/>
                </a:moveTo>
                <a:lnTo>
                  <a:pt x="4268242" y="0"/>
                </a:lnTo>
                <a:lnTo>
                  <a:pt x="4268242" y="5205173"/>
                </a:lnTo>
                <a:lnTo>
                  <a:pt x="0" y="5205173"/>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rnd">
            <a:noFill/>
            <a:prstDash val="solid"/>
            <a:round/>
          </a:ln>
        </p:spPr>
        <p:txBody>
          <a:bodyPr/>
          <a:lstStyle/>
          <a:p>
            <a:endParaRPr lang="en-US"/>
          </a:p>
        </p:txBody>
      </p:sp>
      <p:sp>
        <p:nvSpPr>
          <p:cNvPr id="4" name="Freeform 4"/>
          <p:cNvSpPr/>
          <p:nvPr/>
        </p:nvSpPr>
        <p:spPr>
          <a:xfrm rot="107392">
            <a:off x="1646012" y="2840914"/>
            <a:ext cx="5872729" cy="5903967"/>
          </a:xfrm>
          <a:custGeom>
            <a:avLst/>
            <a:gdLst/>
            <a:ahLst/>
            <a:cxnLst/>
            <a:rect l="l" t="t" r="r" b="b"/>
            <a:pathLst>
              <a:path w="5872729" h="5903967">
                <a:moveTo>
                  <a:pt x="0" y="0"/>
                </a:moveTo>
                <a:lnTo>
                  <a:pt x="5872729" y="0"/>
                </a:lnTo>
                <a:lnTo>
                  <a:pt x="5872729" y="5903968"/>
                </a:lnTo>
                <a:lnTo>
                  <a:pt x="0" y="5903968"/>
                </a:lnTo>
                <a:lnTo>
                  <a:pt x="0" y="0"/>
                </a:lnTo>
                <a:close/>
              </a:path>
            </a:pathLst>
          </a:custGeom>
          <a:blipFill>
            <a:blip r:embed="rId5"/>
            <a:stretch>
              <a:fillRect/>
            </a:stretch>
          </a:blipFill>
        </p:spPr>
        <p:txBody>
          <a:bodyPr/>
          <a:lstStyle/>
          <a:p>
            <a:endParaRPr lang="en-US"/>
          </a:p>
        </p:txBody>
      </p:sp>
      <p:grpSp>
        <p:nvGrpSpPr>
          <p:cNvPr id="5" name="Group 5"/>
          <p:cNvGrpSpPr>
            <a:grpSpLocks noChangeAspect="1"/>
          </p:cNvGrpSpPr>
          <p:nvPr/>
        </p:nvGrpSpPr>
        <p:grpSpPr>
          <a:xfrm rot="-186881">
            <a:off x="2649267" y="3408390"/>
            <a:ext cx="6002302" cy="4769016"/>
            <a:chOff x="0" y="0"/>
            <a:chExt cx="3901440" cy="3099816"/>
          </a:xfrm>
        </p:grpSpPr>
        <p:sp>
          <p:nvSpPr>
            <p:cNvPr id="6" name="Freeform 6"/>
            <p:cNvSpPr/>
            <p:nvPr/>
          </p:nvSpPr>
          <p:spPr>
            <a:xfrm>
              <a:off x="127000" y="190500"/>
              <a:ext cx="3657600" cy="2413000"/>
            </a:xfrm>
            <a:custGeom>
              <a:avLst/>
              <a:gdLst/>
              <a:ahLst/>
              <a:cxnLst/>
              <a:rect l="l" t="t" r="r" b="b"/>
              <a:pathLst>
                <a:path w="3657600" h="2413000">
                  <a:moveTo>
                    <a:pt x="3657600" y="2413000"/>
                  </a:moveTo>
                  <a:lnTo>
                    <a:pt x="0" y="2413000"/>
                  </a:lnTo>
                  <a:lnTo>
                    <a:pt x="0" y="0"/>
                  </a:lnTo>
                  <a:lnTo>
                    <a:pt x="3657600" y="0"/>
                  </a:lnTo>
                  <a:lnTo>
                    <a:pt x="3657600" y="2413000"/>
                  </a:lnTo>
                  <a:close/>
                </a:path>
              </a:pathLst>
            </a:custGeom>
            <a:blipFill>
              <a:blip r:embed="rId6"/>
              <a:stretch>
                <a:fillRect b="-799"/>
              </a:stretch>
            </a:blipFill>
          </p:spPr>
          <p:txBody>
            <a:bodyPr/>
            <a:lstStyle/>
            <a:p>
              <a:endParaRPr lang="en-US"/>
            </a:p>
          </p:txBody>
        </p:sp>
        <p:sp>
          <p:nvSpPr>
            <p:cNvPr id="7" name="Freeform 7"/>
            <p:cNvSpPr/>
            <p:nvPr/>
          </p:nvSpPr>
          <p:spPr>
            <a:xfrm>
              <a:off x="0" y="0"/>
              <a:ext cx="3901440" cy="3099816"/>
            </a:xfrm>
            <a:custGeom>
              <a:avLst/>
              <a:gdLst/>
              <a:ahLst/>
              <a:cxnLst/>
              <a:rect l="l" t="t" r="r" b="b"/>
              <a:pathLst>
                <a:path w="3901440" h="3099816">
                  <a:moveTo>
                    <a:pt x="3901440" y="3099816"/>
                  </a:moveTo>
                  <a:lnTo>
                    <a:pt x="0" y="3099816"/>
                  </a:lnTo>
                  <a:lnTo>
                    <a:pt x="0" y="0"/>
                  </a:lnTo>
                  <a:lnTo>
                    <a:pt x="3901440" y="0"/>
                  </a:lnTo>
                  <a:lnTo>
                    <a:pt x="3901440" y="3099816"/>
                  </a:lnTo>
                  <a:close/>
                </a:path>
              </a:pathLst>
            </a:custGeom>
            <a:blipFill>
              <a:blip r:embed="rId7"/>
              <a:stretch>
                <a:fillRect t="-29" b="-29"/>
              </a:stretch>
            </a:blipFill>
          </p:spPr>
          <p:txBody>
            <a:bodyPr/>
            <a:lstStyle/>
            <a:p>
              <a:endParaRPr lang="en-US"/>
            </a:p>
          </p:txBody>
        </p:sp>
      </p:grpSp>
      <p:sp>
        <p:nvSpPr>
          <p:cNvPr id="8" name="Freeform 8"/>
          <p:cNvSpPr/>
          <p:nvPr/>
        </p:nvSpPr>
        <p:spPr>
          <a:xfrm rot="6155389">
            <a:off x="6192216" y="7389776"/>
            <a:ext cx="3181077" cy="1431485"/>
          </a:xfrm>
          <a:custGeom>
            <a:avLst/>
            <a:gdLst/>
            <a:ahLst/>
            <a:cxnLst/>
            <a:rect l="l" t="t" r="r" b="b"/>
            <a:pathLst>
              <a:path w="3181077" h="1431485">
                <a:moveTo>
                  <a:pt x="0" y="0"/>
                </a:moveTo>
                <a:lnTo>
                  <a:pt x="3181078" y="0"/>
                </a:lnTo>
                <a:lnTo>
                  <a:pt x="3181078" y="1431485"/>
                </a:lnTo>
                <a:lnTo>
                  <a:pt x="0" y="1431485"/>
                </a:lnTo>
                <a:lnTo>
                  <a:pt x="0" y="0"/>
                </a:lnTo>
                <a:close/>
              </a:path>
            </a:pathLst>
          </a:custGeom>
          <a:blipFill>
            <a:blip r:embed="rId8"/>
            <a:stretch>
              <a:fillRect/>
            </a:stretch>
          </a:blipFill>
        </p:spPr>
        <p:txBody>
          <a:bodyPr/>
          <a:lstStyle/>
          <a:p>
            <a:endParaRPr lang="en-US"/>
          </a:p>
        </p:txBody>
      </p:sp>
      <p:sp>
        <p:nvSpPr>
          <p:cNvPr id="9" name="TextBox 9"/>
          <p:cNvSpPr txBox="1"/>
          <p:nvPr/>
        </p:nvSpPr>
        <p:spPr>
          <a:xfrm>
            <a:off x="4543957" y="955522"/>
            <a:ext cx="10677114" cy="1150715"/>
          </a:xfrm>
          <a:prstGeom prst="rect">
            <a:avLst/>
          </a:prstGeom>
        </p:spPr>
        <p:txBody>
          <a:bodyPr lIns="0" tIns="0" rIns="0" bIns="0" rtlCol="0" anchor="t">
            <a:spAutoFit/>
          </a:bodyPr>
          <a:lstStyle/>
          <a:p>
            <a:pPr marL="0" lvl="0" indent="0">
              <a:lnSpc>
                <a:spcPts val="8553"/>
              </a:lnSpc>
              <a:spcBef>
                <a:spcPct val="0"/>
              </a:spcBef>
            </a:pPr>
            <a:r>
              <a:rPr lang="en-US" sz="8553" u="none" strike="noStrike">
                <a:solidFill>
                  <a:srgbClr val="F5F5F3"/>
                </a:solidFill>
                <a:latin typeface="League Spartan"/>
              </a:rPr>
              <a:t>Technologies Used</a:t>
            </a:r>
          </a:p>
        </p:txBody>
      </p:sp>
      <p:sp>
        <p:nvSpPr>
          <p:cNvPr id="10" name="TextBox 10"/>
          <p:cNvSpPr txBox="1"/>
          <p:nvPr/>
        </p:nvSpPr>
        <p:spPr>
          <a:xfrm>
            <a:off x="9933794" y="3929657"/>
            <a:ext cx="7586520" cy="2787592"/>
          </a:xfrm>
          <a:prstGeom prst="rect">
            <a:avLst/>
          </a:prstGeom>
        </p:spPr>
        <p:txBody>
          <a:bodyPr lIns="0" tIns="0" rIns="0" bIns="0" rtlCol="0" anchor="t">
            <a:spAutoFit/>
          </a:bodyPr>
          <a:lstStyle/>
          <a:p>
            <a:pPr marL="0" lvl="0" indent="0" algn="r">
              <a:lnSpc>
                <a:spcPts val="4432"/>
              </a:lnSpc>
              <a:spcBef>
                <a:spcPct val="0"/>
              </a:spcBef>
            </a:pPr>
            <a:r>
              <a:rPr lang="en-US" sz="2954" u="none" strike="noStrike" dirty="0">
                <a:solidFill>
                  <a:srgbClr val="F5F5F3"/>
                </a:solidFill>
                <a:latin typeface="Glacial Indifference Bold"/>
              </a:rPr>
              <a:t>OUR TEAM UTILIZED A VARIETY OF TECHNOLOGIES INCLUDING HTML, CSS PROGRAMMING LANGUAGES LIKE JAVA AND PYTHON, AS WELL AS TOOLS LIKE GITHUB..</a:t>
            </a:r>
          </a:p>
        </p:txBody>
      </p:sp>
      <p:sp>
        <p:nvSpPr>
          <p:cNvPr id="11" name="Freeform 11">
            <a:extLst>
              <a:ext uri="{FF2B5EF4-FFF2-40B4-BE49-F238E27FC236}">
                <a16:creationId xmlns:a16="http://schemas.microsoft.com/office/drawing/2014/main" id="{2A410B4F-F824-5F06-244E-6FFD7D670B65}"/>
              </a:ext>
            </a:extLst>
          </p:cNvPr>
          <p:cNvSpPr/>
          <p:nvPr/>
        </p:nvSpPr>
        <p:spPr>
          <a:xfrm rot="21415564">
            <a:off x="2515591" y="3336982"/>
            <a:ext cx="6643635" cy="4795150"/>
          </a:xfrm>
          <a:custGeom>
            <a:avLst/>
            <a:gdLst/>
            <a:ahLst/>
            <a:cxnLst/>
            <a:rect l="l" t="t" r="r" b="b"/>
            <a:pathLst>
              <a:path w="4292600" h="6121400">
                <a:moveTo>
                  <a:pt x="4292600" y="6121400"/>
                </a:moveTo>
                <a:lnTo>
                  <a:pt x="0" y="6121400"/>
                </a:lnTo>
                <a:lnTo>
                  <a:pt x="0" y="0"/>
                </a:lnTo>
                <a:lnTo>
                  <a:pt x="4292600" y="0"/>
                </a:lnTo>
                <a:lnTo>
                  <a:pt x="4292600" y="6121400"/>
                </a:lnTo>
                <a:close/>
              </a:path>
            </a:pathLst>
          </a:custGeom>
          <a:blipFill>
            <a:blip r:embed="rId9"/>
            <a:stretch>
              <a:fillRect/>
            </a:stretch>
          </a:blipFill>
        </p:spPr>
        <p:txBody>
          <a:bodyPr/>
          <a:lstStyle/>
          <a:p>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6250" r="-6250"/>
            </a:stretch>
          </a:blipFill>
        </p:spPr>
        <p:txBody>
          <a:bodyPr/>
          <a:lstStyle/>
          <a:p>
            <a:endParaRPr lang="en-US"/>
          </a:p>
        </p:txBody>
      </p:sp>
      <p:sp>
        <p:nvSpPr>
          <p:cNvPr id="3" name="Freeform 3"/>
          <p:cNvSpPr/>
          <p:nvPr/>
        </p:nvSpPr>
        <p:spPr>
          <a:xfrm>
            <a:off x="-1341120" y="-1539346"/>
            <a:ext cx="6641079" cy="6682846"/>
          </a:xfrm>
          <a:custGeom>
            <a:avLst/>
            <a:gdLst/>
            <a:ahLst/>
            <a:cxnLst/>
            <a:rect l="l" t="t" r="r" b="b"/>
            <a:pathLst>
              <a:path w="6641079" h="6682846">
                <a:moveTo>
                  <a:pt x="0" y="0"/>
                </a:moveTo>
                <a:lnTo>
                  <a:pt x="6641079" y="0"/>
                </a:lnTo>
                <a:lnTo>
                  <a:pt x="6641079" y="6682846"/>
                </a:lnTo>
                <a:lnTo>
                  <a:pt x="0" y="6682846"/>
                </a:lnTo>
                <a:lnTo>
                  <a:pt x="0" y="0"/>
                </a:lnTo>
                <a:close/>
              </a:path>
            </a:pathLst>
          </a:custGeom>
          <a:blipFill>
            <a:blip r:embed="rId3"/>
            <a:stretch>
              <a:fillRect/>
            </a:stretch>
          </a:blipFill>
        </p:spPr>
        <p:txBody>
          <a:bodyPr/>
          <a:lstStyle/>
          <a:p>
            <a:endParaRPr lang="en-US"/>
          </a:p>
        </p:txBody>
      </p:sp>
      <p:grpSp>
        <p:nvGrpSpPr>
          <p:cNvPr id="4" name="Group 4"/>
          <p:cNvGrpSpPr/>
          <p:nvPr/>
        </p:nvGrpSpPr>
        <p:grpSpPr>
          <a:xfrm>
            <a:off x="3319799" y="3162300"/>
            <a:ext cx="3535026" cy="4287833"/>
            <a:chOff x="0" y="0"/>
            <a:chExt cx="1157357" cy="1403823"/>
          </a:xfrm>
        </p:grpSpPr>
        <p:sp>
          <p:nvSpPr>
            <p:cNvPr id="5" name="Freeform 5"/>
            <p:cNvSpPr/>
            <p:nvPr/>
          </p:nvSpPr>
          <p:spPr>
            <a:xfrm>
              <a:off x="0" y="0"/>
              <a:ext cx="1157357" cy="1403823"/>
            </a:xfrm>
            <a:custGeom>
              <a:avLst/>
              <a:gdLst/>
              <a:ahLst/>
              <a:cxnLst/>
              <a:rect l="l" t="t" r="r" b="b"/>
              <a:pathLst>
                <a:path w="1157357" h="1403823">
                  <a:moveTo>
                    <a:pt x="1032897" y="1403823"/>
                  </a:moveTo>
                  <a:lnTo>
                    <a:pt x="124460" y="1403823"/>
                  </a:lnTo>
                  <a:cubicBezTo>
                    <a:pt x="55880" y="1403823"/>
                    <a:pt x="0" y="1347943"/>
                    <a:pt x="0" y="1279363"/>
                  </a:cubicBezTo>
                  <a:lnTo>
                    <a:pt x="0" y="124460"/>
                  </a:lnTo>
                  <a:cubicBezTo>
                    <a:pt x="0" y="55880"/>
                    <a:pt x="55880" y="0"/>
                    <a:pt x="124460" y="0"/>
                  </a:cubicBezTo>
                  <a:lnTo>
                    <a:pt x="1032897" y="0"/>
                  </a:lnTo>
                  <a:cubicBezTo>
                    <a:pt x="1101477" y="0"/>
                    <a:pt x="1157357" y="55880"/>
                    <a:pt x="1157357" y="124460"/>
                  </a:cubicBezTo>
                  <a:lnTo>
                    <a:pt x="1157357" y="1279363"/>
                  </a:lnTo>
                  <a:cubicBezTo>
                    <a:pt x="1157357" y="1347943"/>
                    <a:pt x="1101477" y="1403823"/>
                    <a:pt x="1032897" y="1403823"/>
                  </a:cubicBezTo>
                  <a:close/>
                </a:path>
              </a:pathLst>
            </a:custGeom>
            <a:solidFill>
              <a:srgbClr val="2E2D2D">
                <a:alpha val="60000"/>
              </a:srgbClr>
            </a:solidFill>
          </p:spPr>
          <p:txBody>
            <a:bodyPr/>
            <a:lstStyle/>
            <a:p>
              <a:endParaRPr lang="en-US"/>
            </a:p>
          </p:txBody>
        </p:sp>
      </p:grpSp>
      <p:grpSp>
        <p:nvGrpSpPr>
          <p:cNvPr id="6" name="Group 6"/>
          <p:cNvGrpSpPr>
            <a:grpSpLocks noChangeAspect="1"/>
          </p:cNvGrpSpPr>
          <p:nvPr/>
        </p:nvGrpSpPr>
        <p:grpSpPr>
          <a:xfrm>
            <a:off x="3781946" y="3413125"/>
            <a:ext cx="1859198" cy="1859190"/>
            <a:chOff x="0" y="0"/>
            <a:chExt cx="6350000" cy="6349975"/>
          </a:xfrm>
          <a:blipFill>
            <a:blip r:embed="rId4"/>
            <a:stretch>
              <a:fillRect/>
            </a:stretch>
          </a:blipFill>
        </p:grpSpPr>
        <p:sp>
          <p:nvSpPr>
            <p:cNvPr id="7" name="Freeform 7"/>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grpFill/>
          </p:spPr>
          <p:txBody>
            <a:bodyPr/>
            <a:lstStyle/>
            <a:p>
              <a:endParaRPr lang="en-US"/>
            </a:p>
          </p:txBody>
        </p:sp>
      </p:grpSp>
      <p:grpSp>
        <p:nvGrpSpPr>
          <p:cNvPr id="8" name="Group 8"/>
          <p:cNvGrpSpPr/>
          <p:nvPr/>
        </p:nvGrpSpPr>
        <p:grpSpPr>
          <a:xfrm>
            <a:off x="7626126" y="3162300"/>
            <a:ext cx="3535026" cy="4287833"/>
            <a:chOff x="0" y="0"/>
            <a:chExt cx="1157357" cy="1403823"/>
          </a:xfrm>
        </p:grpSpPr>
        <p:sp>
          <p:nvSpPr>
            <p:cNvPr id="9" name="Freeform 9"/>
            <p:cNvSpPr/>
            <p:nvPr/>
          </p:nvSpPr>
          <p:spPr>
            <a:xfrm>
              <a:off x="0" y="0"/>
              <a:ext cx="1157357" cy="1403823"/>
            </a:xfrm>
            <a:custGeom>
              <a:avLst/>
              <a:gdLst/>
              <a:ahLst/>
              <a:cxnLst/>
              <a:rect l="l" t="t" r="r" b="b"/>
              <a:pathLst>
                <a:path w="1157357" h="1403823">
                  <a:moveTo>
                    <a:pt x="1032897" y="1403823"/>
                  </a:moveTo>
                  <a:lnTo>
                    <a:pt x="124460" y="1403823"/>
                  </a:lnTo>
                  <a:cubicBezTo>
                    <a:pt x="55880" y="1403823"/>
                    <a:pt x="0" y="1347943"/>
                    <a:pt x="0" y="1279363"/>
                  </a:cubicBezTo>
                  <a:lnTo>
                    <a:pt x="0" y="124460"/>
                  </a:lnTo>
                  <a:cubicBezTo>
                    <a:pt x="0" y="55880"/>
                    <a:pt x="55880" y="0"/>
                    <a:pt x="124460" y="0"/>
                  </a:cubicBezTo>
                  <a:lnTo>
                    <a:pt x="1032897" y="0"/>
                  </a:lnTo>
                  <a:cubicBezTo>
                    <a:pt x="1101477" y="0"/>
                    <a:pt x="1157357" y="55880"/>
                    <a:pt x="1157357" y="124460"/>
                  </a:cubicBezTo>
                  <a:lnTo>
                    <a:pt x="1157357" y="1279363"/>
                  </a:lnTo>
                  <a:cubicBezTo>
                    <a:pt x="1157357" y="1347943"/>
                    <a:pt x="1101477" y="1403823"/>
                    <a:pt x="1032897" y="1403823"/>
                  </a:cubicBezTo>
                  <a:close/>
                </a:path>
              </a:pathLst>
            </a:custGeom>
            <a:solidFill>
              <a:srgbClr val="2E2D2D">
                <a:alpha val="60000"/>
              </a:srgbClr>
            </a:solidFill>
          </p:spPr>
          <p:txBody>
            <a:bodyPr/>
            <a:lstStyle/>
            <a:p>
              <a:endParaRPr lang="en-US"/>
            </a:p>
          </p:txBody>
        </p:sp>
      </p:grpSp>
      <p:grpSp>
        <p:nvGrpSpPr>
          <p:cNvPr id="12" name="Group 12"/>
          <p:cNvGrpSpPr/>
          <p:nvPr/>
        </p:nvGrpSpPr>
        <p:grpSpPr>
          <a:xfrm>
            <a:off x="11934396" y="3162300"/>
            <a:ext cx="3535026" cy="4287833"/>
            <a:chOff x="0" y="0"/>
            <a:chExt cx="1157357" cy="1403823"/>
          </a:xfrm>
        </p:grpSpPr>
        <p:sp>
          <p:nvSpPr>
            <p:cNvPr id="13" name="Freeform 13"/>
            <p:cNvSpPr/>
            <p:nvPr/>
          </p:nvSpPr>
          <p:spPr>
            <a:xfrm>
              <a:off x="0" y="0"/>
              <a:ext cx="1157357" cy="1403823"/>
            </a:xfrm>
            <a:custGeom>
              <a:avLst/>
              <a:gdLst/>
              <a:ahLst/>
              <a:cxnLst/>
              <a:rect l="l" t="t" r="r" b="b"/>
              <a:pathLst>
                <a:path w="1157357" h="1403823">
                  <a:moveTo>
                    <a:pt x="1032897" y="1403823"/>
                  </a:moveTo>
                  <a:lnTo>
                    <a:pt x="124460" y="1403823"/>
                  </a:lnTo>
                  <a:cubicBezTo>
                    <a:pt x="55880" y="1403823"/>
                    <a:pt x="0" y="1347943"/>
                    <a:pt x="0" y="1279363"/>
                  </a:cubicBezTo>
                  <a:lnTo>
                    <a:pt x="0" y="124460"/>
                  </a:lnTo>
                  <a:cubicBezTo>
                    <a:pt x="0" y="55880"/>
                    <a:pt x="55880" y="0"/>
                    <a:pt x="124460" y="0"/>
                  </a:cubicBezTo>
                  <a:lnTo>
                    <a:pt x="1032897" y="0"/>
                  </a:lnTo>
                  <a:cubicBezTo>
                    <a:pt x="1101477" y="0"/>
                    <a:pt x="1157357" y="55880"/>
                    <a:pt x="1157357" y="124460"/>
                  </a:cubicBezTo>
                  <a:lnTo>
                    <a:pt x="1157357" y="1279363"/>
                  </a:lnTo>
                  <a:cubicBezTo>
                    <a:pt x="1157357" y="1347943"/>
                    <a:pt x="1101477" y="1403823"/>
                    <a:pt x="1032897" y="1403823"/>
                  </a:cubicBezTo>
                  <a:close/>
                </a:path>
              </a:pathLst>
            </a:custGeom>
            <a:solidFill>
              <a:srgbClr val="2E2D2D">
                <a:alpha val="60000"/>
              </a:srgbClr>
            </a:solidFill>
          </p:spPr>
          <p:txBody>
            <a:bodyPr/>
            <a:lstStyle/>
            <a:p>
              <a:endParaRPr lang="en-US"/>
            </a:p>
          </p:txBody>
        </p:sp>
      </p:grpSp>
      <p:sp>
        <p:nvSpPr>
          <p:cNvPr id="20" name="TextBox 20"/>
          <p:cNvSpPr txBox="1"/>
          <p:nvPr/>
        </p:nvSpPr>
        <p:spPr>
          <a:xfrm>
            <a:off x="3319799" y="1171575"/>
            <a:ext cx="11648401" cy="1069975"/>
          </a:xfrm>
          <a:prstGeom prst="rect">
            <a:avLst/>
          </a:prstGeom>
        </p:spPr>
        <p:txBody>
          <a:bodyPr lIns="0" tIns="0" rIns="0" bIns="0" rtlCol="0" anchor="t">
            <a:spAutoFit/>
          </a:bodyPr>
          <a:lstStyle/>
          <a:p>
            <a:pPr marL="0" lvl="0" indent="0" algn="ctr">
              <a:lnSpc>
                <a:spcPts val="8000"/>
              </a:lnSpc>
            </a:pPr>
            <a:r>
              <a:rPr lang="en-US" sz="8000">
                <a:solidFill>
                  <a:srgbClr val="FFBD59"/>
                </a:solidFill>
                <a:latin typeface="League Spartan"/>
              </a:rPr>
              <a:t>The Team</a:t>
            </a:r>
          </a:p>
        </p:txBody>
      </p:sp>
      <p:sp>
        <p:nvSpPr>
          <p:cNvPr id="21" name="TextBox 21"/>
          <p:cNvSpPr txBox="1"/>
          <p:nvPr/>
        </p:nvSpPr>
        <p:spPr>
          <a:xfrm>
            <a:off x="3451571" y="5627788"/>
            <a:ext cx="3271482" cy="894219"/>
          </a:xfrm>
          <a:prstGeom prst="rect">
            <a:avLst/>
          </a:prstGeom>
        </p:spPr>
        <p:txBody>
          <a:bodyPr wrap="square" lIns="0" tIns="0" rIns="0" bIns="0" rtlCol="0" anchor="t">
            <a:spAutoFit/>
          </a:bodyPr>
          <a:lstStyle/>
          <a:p>
            <a:pPr>
              <a:lnSpc>
                <a:spcPts val="3410"/>
              </a:lnSpc>
            </a:pPr>
            <a:r>
              <a:rPr lang="en-US" sz="3410" dirty="0" err="1">
                <a:solidFill>
                  <a:srgbClr val="FFBD59"/>
                </a:solidFill>
                <a:latin typeface="Garet Bold"/>
              </a:rPr>
              <a:t>D.Shanmukha</a:t>
            </a:r>
            <a:r>
              <a:rPr lang="en-US" sz="3410" dirty="0">
                <a:solidFill>
                  <a:srgbClr val="FFBD59"/>
                </a:solidFill>
                <a:latin typeface="Garet Bold"/>
              </a:rPr>
              <a:t> Kumar</a:t>
            </a:r>
          </a:p>
        </p:txBody>
      </p:sp>
      <p:sp>
        <p:nvSpPr>
          <p:cNvPr id="22" name="TextBox 22"/>
          <p:cNvSpPr txBox="1"/>
          <p:nvPr/>
        </p:nvSpPr>
        <p:spPr>
          <a:xfrm>
            <a:off x="3781946" y="6625539"/>
            <a:ext cx="1859198" cy="296428"/>
          </a:xfrm>
          <a:prstGeom prst="rect">
            <a:avLst/>
          </a:prstGeom>
        </p:spPr>
        <p:txBody>
          <a:bodyPr wrap="square" lIns="0" tIns="0" rIns="0" bIns="0" rtlCol="0" anchor="t">
            <a:spAutoFit/>
          </a:bodyPr>
          <a:lstStyle/>
          <a:p>
            <a:pPr marL="0" lvl="0" indent="0">
              <a:lnSpc>
                <a:spcPts val="2387"/>
              </a:lnSpc>
            </a:pPr>
            <a:r>
              <a:rPr lang="en-US" sz="1705" spc="341" dirty="0">
                <a:solidFill>
                  <a:srgbClr val="FFFFFF"/>
                </a:solidFill>
                <a:latin typeface="Garet"/>
              </a:rPr>
              <a:t>STUDENT</a:t>
            </a:r>
          </a:p>
        </p:txBody>
      </p:sp>
      <p:sp>
        <p:nvSpPr>
          <p:cNvPr id="23" name="TextBox 23"/>
          <p:cNvSpPr txBox="1"/>
          <p:nvPr/>
        </p:nvSpPr>
        <p:spPr>
          <a:xfrm>
            <a:off x="8088272" y="5677177"/>
            <a:ext cx="2687924" cy="894219"/>
          </a:xfrm>
          <a:prstGeom prst="rect">
            <a:avLst/>
          </a:prstGeom>
        </p:spPr>
        <p:txBody>
          <a:bodyPr wrap="square" lIns="0" tIns="0" rIns="0" bIns="0" rtlCol="0" anchor="t">
            <a:spAutoFit/>
          </a:bodyPr>
          <a:lstStyle/>
          <a:p>
            <a:pPr marL="0" lvl="0" indent="0">
              <a:lnSpc>
                <a:spcPts val="3410"/>
              </a:lnSpc>
            </a:pPr>
            <a:r>
              <a:rPr lang="en-US" sz="3410" dirty="0" err="1">
                <a:solidFill>
                  <a:srgbClr val="FFBD59"/>
                </a:solidFill>
                <a:latin typeface="Garet Bold"/>
              </a:rPr>
              <a:t>P.Yatindra</a:t>
            </a:r>
            <a:r>
              <a:rPr lang="en-US" sz="3410" dirty="0">
                <a:solidFill>
                  <a:srgbClr val="FFBD59"/>
                </a:solidFill>
                <a:latin typeface="Garet Bold"/>
              </a:rPr>
              <a:t> Sathvik</a:t>
            </a:r>
          </a:p>
        </p:txBody>
      </p:sp>
      <p:sp>
        <p:nvSpPr>
          <p:cNvPr id="24" name="TextBox 24"/>
          <p:cNvSpPr txBox="1"/>
          <p:nvPr/>
        </p:nvSpPr>
        <p:spPr>
          <a:xfrm>
            <a:off x="8088272" y="6625539"/>
            <a:ext cx="2489030" cy="286916"/>
          </a:xfrm>
          <a:prstGeom prst="rect">
            <a:avLst/>
          </a:prstGeom>
        </p:spPr>
        <p:txBody>
          <a:bodyPr wrap="square" lIns="0" tIns="0" rIns="0" bIns="0" rtlCol="0" anchor="t">
            <a:spAutoFit/>
          </a:bodyPr>
          <a:lstStyle/>
          <a:p>
            <a:pPr marL="0" lvl="0" indent="0">
              <a:lnSpc>
                <a:spcPts val="2387"/>
              </a:lnSpc>
            </a:pPr>
            <a:r>
              <a:rPr lang="en-US" sz="1705" spc="341" dirty="0">
                <a:solidFill>
                  <a:srgbClr val="FFFFFF"/>
                </a:solidFill>
                <a:latin typeface="Blinker"/>
              </a:rPr>
              <a:t>STUDENT</a:t>
            </a:r>
          </a:p>
        </p:txBody>
      </p:sp>
      <p:sp>
        <p:nvSpPr>
          <p:cNvPr id="25" name="TextBox 25"/>
          <p:cNvSpPr txBox="1"/>
          <p:nvPr/>
        </p:nvSpPr>
        <p:spPr>
          <a:xfrm>
            <a:off x="12396543" y="5677177"/>
            <a:ext cx="2586320" cy="458202"/>
          </a:xfrm>
          <a:prstGeom prst="rect">
            <a:avLst/>
          </a:prstGeom>
        </p:spPr>
        <p:txBody>
          <a:bodyPr wrap="square" lIns="0" tIns="0" rIns="0" bIns="0" rtlCol="0" anchor="t">
            <a:spAutoFit/>
          </a:bodyPr>
          <a:lstStyle/>
          <a:p>
            <a:pPr marL="0" lvl="0" indent="0">
              <a:lnSpc>
                <a:spcPts val="3410"/>
              </a:lnSpc>
            </a:pPr>
            <a:r>
              <a:rPr lang="en-US" sz="3410" dirty="0" err="1">
                <a:solidFill>
                  <a:srgbClr val="FFBD59"/>
                </a:solidFill>
                <a:latin typeface="Garet Bold"/>
              </a:rPr>
              <a:t>A.Pardhiv</a:t>
            </a:r>
            <a:endParaRPr lang="en-US" sz="3410" dirty="0">
              <a:solidFill>
                <a:srgbClr val="FFBD59"/>
              </a:solidFill>
              <a:latin typeface="Garet Bold"/>
            </a:endParaRPr>
          </a:p>
        </p:txBody>
      </p:sp>
      <p:sp>
        <p:nvSpPr>
          <p:cNvPr id="27" name="TextBox 27"/>
          <p:cNvSpPr txBox="1"/>
          <p:nvPr/>
        </p:nvSpPr>
        <p:spPr>
          <a:xfrm>
            <a:off x="12396543" y="6625539"/>
            <a:ext cx="1859198" cy="286916"/>
          </a:xfrm>
          <a:prstGeom prst="rect">
            <a:avLst/>
          </a:prstGeom>
        </p:spPr>
        <p:txBody>
          <a:bodyPr wrap="square" lIns="0" tIns="0" rIns="0" bIns="0" rtlCol="0" anchor="t">
            <a:spAutoFit/>
          </a:bodyPr>
          <a:lstStyle/>
          <a:p>
            <a:pPr marL="0" lvl="0" indent="0">
              <a:lnSpc>
                <a:spcPts val="2387"/>
              </a:lnSpc>
            </a:pPr>
            <a:r>
              <a:rPr lang="en-US" sz="1705" spc="341" dirty="0">
                <a:solidFill>
                  <a:srgbClr val="FFFFFF"/>
                </a:solidFill>
                <a:latin typeface="Blinker"/>
              </a:rPr>
              <a:t>STUDENT</a:t>
            </a:r>
          </a:p>
        </p:txBody>
      </p:sp>
      <p:grpSp>
        <p:nvGrpSpPr>
          <p:cNvPr id="29" name="Group 6">
            <a:extLst>
              <a:ext uri="{FF2B5EF4-FFF2-40B4-BE49-F238E27FC236}">
                <a16:creationId xmlns:a16="http://schemas.microsoft.com/office/drawing/2014/main" id="{A2BCE5B3-D25A-DF54-5084-83953E440BE5}"/>
              </a:ext>
            </a:extLst>
          </p:cNvPr>
          <p:cNvGrpSpPr>
            <a:grpSpLocks noChangeAspect="1"/>
          </p:cNvGrpSpPr>
          <p:nvPr/>
        </p:nvGrpSpPr>
        <p:grpSpPr>
          <a:xfrm>
            <a:off x="12371143" y="3413125"/>
            <a:ext cx="1859198" cy="1859190"/>
            <a:chOff x="0" y="0"/>
            <a:chExt cx="6350000" cy="6349975"/>
          </a:xfrm>
          <a:blipFill>
            <a:blip r:embed="rId5"/>
            <a:stretch>
              <a:fillRect/>
            </a:stretch>
          </a:blipFill>
        </p:grpSpPr>
        <p:sp>
          <p:nvSpPr>
            <p:cNvPr id="30" name="Freeform 7">
              <a:extLst>
                <a:ext uri="{FF2B5EF4-FFF2-40B4-BE49-F238E27FC236}">
                  <a16:creationId xmlns:a16="http://schemas.microsoft.com/office/drawing/2014/main" id="{9B2EAA29-AFAD-D849-2F98-D5E85B4E87D2}"/>
                </a:ext>
              </a:extLst>
            </p:cNvPr>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grpFill/>
          </p:spPr>
          <p:txBody>
            <a:bodyPr/>
            <a:lstStyle/>
            <a:p>
              <a:endParaRPr lang="en-US" dirty="0"/>
            </a:p>
          </p:txBody>
        </p:sp>
      </p:grpSp>
      <p:grpSp>
        <p:nvGrpSpPr>
          <p:cNvPr id="31" name="Group 6">
            <a:extLst>
              <a:ext uri="{FF2B5EF4-FFF2-40B4-BE49-F238E27FC236}">
                <a16:creationId xmlns:a16="http://schemas.microsoft.com/office/drawing/2014/main" id="{97DE779F-3994-0E5C-D769-7563716BA7F1}"/>
              </a:ext>
            </a:extLst>
          </p:cNvPr>
          <p:cNvGrpSpPr>
            <a:grpSpLocks noChangeAspect="1"/>
          </p:cNvGrpSpPr>
          <p:nvPr/>
        </p:nvGrpSpPr>
        <p:grpSpPr>
          <a:xfrm>
            <a:off x="8088272" y="3413125"/>
            <a:ext cx="1859198" cy="1859190"/>
            <a:chOff x="0" y="0"/>
            <a:chExt cx="6350000" cy="6349975"/>
          </a:xfrm>
          <a:blipFill>
            <a:blip r:embed="rId6"/>
            <a:stretch>
              <a:fillRect/>
            </a:stretch>
          </a:blipFill>
        </p:grpSpPr>
        <p:sp>
          <p:nvSpPr>
            <p:cNvPr id="32" name="Freeform 7">
              <a:extLst>
                <a:ext uri="{FF2B5EF4-FFF2-40B4-BE49-F238E27FC236}">
                  <a16:creationId xmlns:a16="http://schemas.microsoft.com/office/drawing/2014/main" id="{06E11EE4-A5AA-5D21-7B65-B0EA43B731FA}"/>
                </a:ext>
              </a:extLst>
            </p:cNvPr>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grpFill/>
          </p:spPr>
          <p:txBody>
            <a:bodyPr/>
            <a:lstStyle/>
            <a:p>
              <a:endParaRPr lang="en-US"/>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333" b="-3333"/>
            </a:stretch>
          </a:blipFill>
        </p:spPr>
        <p:txBody>
          <a:bodyPr/>
          <a:lstStyle/>
          <a:p>
            <a:endParaRPr lang="en-US" dirty="0"/>
          </a:p>
        </p:txBody>
      </p:sp>
      <p:sp>
        <p:nvSpPr>
          <p:cNvPr id="3" name="Freeform 3"/>
          <p:cNvSpPr/>
          <p:nvPr/>
        </p:nvSpPr>
        <p:spPr>
          <a:xfrm>
            <a:off x="0" y="0"/>
            <a:ext cx="18288000" cy="4273013"/>
          </a:xfrm>
          <a:custGeom>
            <a:avLst/>
            <a:gdLst/>
            <a:ahLst/>
            <a:cxnLst/>
            <a:rect l="l" t="t" r="r" b="b"/>
            <a:pathLst>
              <a:path w="18288000" h="4273013">
                <a:moveTo>
                  <a:pt x="0" y="0"/>
                </a:moveTo>
                <a:lnTo>
                  <a:pt x="18288000" y="0"/>
                </a:lnTo>
                <a:lnTo>
                  <a:pt x="18288000" y="4273013"/>
                </a:lnTo>
                <a:lnTo>
                  <a:pt x="0" y="4273013"/>
                </a:lnTo>
                <a:lnTo>
                  <a:pt x="0" y="0"/>
                </a:lnTo>
                <a:close/>
              </a:path>
            </a:pathLst>
          </a:custGeom>
          <a:blipFill>
            <a:blip r:embed="rId3"/>
            <a:stretch>
              <a:fillRect t="-255586"/>
            </a:stretch>
          </a:blipFill>
        </p:spPr>
        <p:txBody>
          <a:bodyPr/>
          <a:lstStyle/>
          <a:p>
            <a:endParaRPr lang="en-US"/>
          </a:p>
        </p:txBody>
      </p:sp>
      <p:sp>
        <p:nvSpPr>
          <p:cNvPr id="4" name="TextBox 4"/>
          <p:cNvSpPr txBox="1"/>
          <p:nvPr/>
        </p:nvSpPr>
        <p:spPr>
          <a:xfrm>
            <a:off x="3877720" y="5349478"/>
            <a:ext cx="10532560" cy="552074"/>
          </a:xfrm>
          <a:prstGeom prst="rect">
            <a:avLst/>
          </a:prstGeom>
        </p:spPr>
        <p:txBody>
          <a:bodyPr lIns="0" tIns="0" rIns="0" bIns="0" rtlCol="0" anchor="t">
            <a:spAutoFit/>
          </a:bodyPr>
          <a:lstStyle/>
          <a:p>
            <a:pPr algn="ctr">
              <a:lnSpc>
                <a:spcPts val="4320"/>
              </a:lnSpc>
            </a:pPr>
            <a:r>
              <a:rPr lang="en-US" sz="3600" spc="1152" dirty="0">
                <a:solidFill>
                  <a:srgbClr val="FFBD59"/>
                </a:solidFill>
                <a:latin typeface="Garet"/>
              </a:rPr>
              <a:t>HACKTOBER FEST</a:t>
            </a:r>
          </a:p>
        </p:txBody>
      </p:sp>
      <p:sp>
        <p:nvSpPr>
          <p:cNvPr id="5" name="TextBox 5"/>
          <p:cNvSpPr txBox="1"/>
          <p:nvPr/>
        </p:nvSpPr>
        <p:spPr>
          <a:xfrm>
            <a:off x="2510202" y="3613547"/>
            <a:ext cx="13267596" cy="1838325"/>
          </a:xfrm>
          <a:prstGeom prst="rect">
            <a:avLst/>
          </a:prstGeom>
        </p:spPr>
        <p:txBody>
          <a:bodyPr lIns="0" tIns="0" rIns="0" bIns="0" rtlCol="0" anchor="t">
            <a:spAutoFit/>
          </a:bodyPr>
          <a:lstStyle/>
          <a:p>
            <a:pPr algn="ctr">
              <a:lnSpc>
                <a:spcPts val="14400"/>
              </a:lnSpc>
            </a:pPr>
            <a:r>
              <a:rPr lang="en-US" sz="12000" dirty="0">
                <a:solidFill>
                  <a:srgbClr val="FFFFFF"/>
                </a:solidFill>
                <a:latin typeface="League Spartan"/>
              </a:rPr>
              <a:t>Thank You</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66</TotalTime>
  <Words>251</Words>
  <Application>Microsoft Office PowerPoint</Application>
  <PresentationFormat>Custom</PresentationFormat>
  <Paragraphs>37</Paragraphs>
  <Slides>9</Slides>
  <Notes>1</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9</vt:i4>
      </vt:variant>
    </vt:vector>
  </HeadingPairs>
  <TitlesOfParts>
    <vt:vector size="20" baseType="lpstr">
      <vt:lpstr>Glacial Indifference</vt:lpstr>
      <vt:lpstr>League Spartan</vt:lpstr>
      <vt:lpstr>Garet</vt:lpstr>
      <vt:lpstr>Calibri</vt:lpstr>
      <vt:lpstr>Arial</vt:lpstr>
      <vt:lpstr>Garet Bold</vt:lpstr>
      <vt:lpstr>Mont Bold</vt:lpstr>
      <vt:lpstr>Poppins</vt:lpstr>
      <vt:lpstr>Blinker</vt:lpstr>
      <vt:lpstr>Glacial Indifference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and Pink Futuristic Dark Mode Technology Pitch Deck Presentation</dc:title>
  <dc:creator>Yateendra Sathwik</dc:creator>
  <cp:lastModifiedBy>Yateendra Sathwik</cp:lastModifiedBy>
  <cp:revision>7</cp:revision>
  <dcterms:created xsi:type="dcterms:W3CDTF">2006-08-16T00:00:00Z</dcterms:created>
  <dcterms:modified xsi:type="dcterms:W3CDTF">2023-10-28T06:09:21Z</dcterms:modified>
  <dc:identifier>DAFxrxF-qp8</dc:identifier>
</cp:coreProperties>
</file>